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handoutMasterIdLst>
    <p:handoutMasterId r:id="rId6"/>
  </p:handoutMasterIdLst>
  <p:sldIdLst>
    <p:sldId id="262" r:id="rId2"/>
    <p:sldId id="288" r:id="rId3"/>
    <p:sldId id="265" r:id="rId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9600"/>
    <a:srgbClr val="1FA61F"/>
    <a:srgbClr val="FFFFFF"/>
    <a:srgbClr val="263646"/>
    <a:srgbClr val="364366"/>
    <a:srgbClr val="061D33"/>
    <a:srgbClr val="FFC000"/>
    <a:srgbClr val="FBFBFB"/>
    <a:srgbClr val="8B8B8B"/>
    <a:srgbClr val="FEC6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2348" autoAdjust="0"/>
  </p:normalViewPr>
  <p:slideViewPr>
    <p:cSldViewPr>
      <p:cViewPr>
        <p:scale>
          <a:sx n="123" d="100"/>
          <a:sy n="123" d="100"/>
        </p:scale>
        <p:origin x="326" y="-600"/>
      </p:cViewPr>
      <p:guideLst>
        <p:guide orient="horz" pos="1620"/>
        <p:guide pos="2880"/>
      </p:guideLst>
    </p:cSldViewPr>
  </p:slideViewPr>
  <p:outlineViewPr>
    <p:cViewPr>
      <p:scale>
        <a:sx n="33" d="100"/>
        <a:sy n="33" d="100"/>
      </p:scale>
      <p:origin x="0" y="-2694"/>
    </p:cViewPr>
  </p:outlineViewPr>
  <p:notesTextViewPr>
    <p:cViewPr>
      <p:scale>
        <a:sx n="20" d="100"/>
        <a:sy n="20" d="100"/>
      </p:scale>
      <p:origin x="0" y="0"/>
    </p:cViewPr>
  </p:notesTextViewPr>
  <p:sorterViewPr>
    <p:cViewPr varScale="1">
      <p:scale>
        <a:sx n="1" d="1"/>
        <a:sy n="1" d="1"/>
      </p:scale>
      <p:origin x="0" y="0"/>
    </p:cViewPr>
  </p:sorterViewPr>
  <p:notesViewPr>
    <p:cSldViewPr>
      <p:cViewPr varScale="1">
        <p:scale>
          <a:sx n="54" d="100"/>
          <a:sy n="54" d="100"/>
        </p:scale>
        <p:origin x="1812"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7563678316451"/>
          <c:y val="0.17857692125124605"/>
          <c:w val="0.32476896058395627"/>
          <c:h val="0.79932690938434514"/>
        </c:manualLayout>
      </c:layout>
      <c:doughnutChart>
        <c:varyColors val="1"/>
        <c:ser>
          <c:idx val="0"/>
          <c:order val="0"/>
          <c:tx>
            <c:strRef>
              <c:f>Sheet1!$B$1</c:f>
              <c:strCache>
                <c:ptCount val="1"/>
                <c:pt idx="0">
                  <c:v>Series 1</c:v>
                </c:pt>
              </c:strCache>
            </c:strRef>
          </c:tx>
          <c:spPr>
            <a:solidFill>
              <a:schemeClr val="accent1"/>
            </a:solidFill>
          </c:spPr>
          <c:dPt>
            <c:idx val="0"/>
            <c:bubble3D val="0"/>
            <c:spPr>
              <a:solidFill>
                <a:schemeClr val="accent2"/>
              </a:solidFill>
              <a:ln>
                <a:noFill/>
              </a:ln>
              <a:effectLst/>
            </c:spPr>
            <c:extLst>
              <c:ext xmlns:c16="http://schemas.microsoft.com/office/drawing/2014/chart" uri="{C3380CC4-5D6E-409C-BE32-E72D297353CC}">
                <c16:uniqueId val="{00000001-E8AE-4210-9F1B-63426448F3C3}"/>
              </c:ext>
            </c:extLst>
          </c:dPt>
          <c:dPt>
            <c:idx val="1"/>
            <c:bubble3D val="0"/>
            <c:spPr>
              <a:solidFill>
                <a:schemeClr val="accent3"/>
              </a:solidFill>
              <a:ln>
                <a:noFill/>
              </a:ln>
              <a:effectLst/>
            </c:spPr>
            <c:extLst>
              <c:ext xmlns:c16="http://schemas.microsoft.com/office/drawing/2014/chart" uri="{C3380CC4-5D6E-409C-BE32-E72D297353CC}">
                <c16:uniqueId val="{00000003-E8AE-4210-9F1B-63426448F3C3}"/>
              </c:ext>
            </c:extLst>
          </c:dPt>
          <c:dPt>
            <c:idx val="2"/>
            <c:bubble3D val="0"/>
            <c:spPr>
              <a:solidFill>
                <a:schemeClr val="accent4"/>
              </a:solidFill>
              <a:ln>
                <a:noFill/>
              </a:ln>
              <a:effectLst/>
            </c:spPr>
            <c:extLst>
              <c:ext xmlns:c16="http://schemas.microsoft.com/office/drawing/2014/chart" uri="{C3380CC4-5D6E-409C-BE32-E72D297353CC}">
                <c16:uniqueId val="{00000006-E8AE-4210-9F1B-63426448F3C3}"/>
              </c:ext>
            </c:extLst>
          </c:dPt>
          <c:dPt>
            <c:idx val="3"/>
            <c:bubble3D val="0"/>
            <c:spPr>
              <a:solidFill>
                <a:schemeClr val="accent5"/>
              </a:solidFill>
              <a:ln>
                <a:noFill/>
              </a:ln>
              <a:effectLst/>
            </c:spPr>
            <c:extLst>
              <c:ext xmlns:c16="http://schemas.microsoft.com/office/drawing/2014/chart" uri="{C3380CC4-5D6E-409C-BE32-E72D297353CC}">
                <c16:uniqueId val="{00000007-E8AE-4210-9F1B-63426448F3C3}"/>
              </c:ext>
            </c:extLst>
          </c:dPt>
          <c:dPt>
            <c:idx val="4"/>
            <c:bubble3D val="0"/>
            <c:spPr>
              <a:solidFill>
                <a:schemeClr val="accent6"/>
              </a:solidFill>
              <a:ln>
                <a:noFill/>
              </a:ln>
              <a:effectLst/>
            </c:spPr>
            <c:extLst>
              <c:ext xmlns:c16="http://schemas.microsoft.com/office/drawing/2014/chart" uri="{C3380CC4-5D6E-409C-BE32-E72D297353CC}">
                <c16:uniqueId val="{00000008-E8AE-4210-9F1B-63426448F3C3}"/>
              </c:ext>
            </c:extLst>
          </c:dPt>
          <c:dPt>
            <c:idx val="5"/>
            <c:bubble3D val="0"/>
            <c:spPr>
              <a:solidFill>
                <a:schemeClr val="accent1"/>
              </a:solidFill>
              <a:ln>
                <a:noFill/>
              </a:ln>
              <a:effectLst/>
            </c:spPr>
            <c:extLst>
              <c:ext xmlns:c16="http://schemas.microsoft.com/office/drawing/2014/chart" uri="{C3380CC4-5D6E-409C-BE32-E72D297353CC}">
                <c16:uniqueId val="{0000000B-E072-478A-B8C3-F52B59F076A9}"/>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1">
                  <c:v>Equity</c:v>
                </c:pt>
                <c:pt idx="2">
                  <c:v>World Bank</c:v>
                </c:pt>
                <c:pt idx="3">
                  <c:v>EIC</c:v>
                </c:pt>
                <c:pt idx="4">
                  <c:v>Snowfox</c:v>
                </c:pt>
                <c:pt idx="5">
                  <c:v>EDB</c:v>
                </c:pt>
              </c:strCache>
            </c:strRef>
          </c:cat>
          <c:val>
            <c:numRef>
              <c:f>Sheet1!$B$2:$B$7</c:f>
              <c:numCache>
                <c:formatCode>0%</c:formatCode>
                <c:ptCount val="6"/>
                <c:pt idx="1">
                  <c:v>0.2</c:v>
                </c:pt>
                <c:pt idx="2">
                  <c:v>0.1</c:v>
                </c:pt>
                <c:pt idx="3">
                  <c:v>0.08</c:v>
                </c:pt>
                <c:pt idx="4">
                  <c:v>0.52</c:v>
                </c:pt>
                <c:pt idx="5">
                  <c:v>0.1</c:v>
                </c:pt>
              </c:numCache>
            </c:numRef>
          </c:val>
          <c:extLst>
            <c:ext xmlns:c16="http://schemas.microsoft.com/office/drawing/2014/chart" uri="{C3380CC4-5D6E-409C-BE32-E72D297353CC}">
              <c16:uniqueId val="{00000004-E8AE-4210-9F1B-63426448F3C3}"/>
            </c:ext>
          </c:extLst>
        </c:ser>
        <c:dLbls>
          <c:showLegendKey val="0"/>
          <c:showVal val="0"/>
          <c:showCatName val="0"/>
          <c:showSerName val="0"/>
          <c:showPercent val="0"/>
          <c:showBubbleSize val="0"/>
          <c:showLeaderLines val="1"/>
        </c:dLbls>
        <c:firstSliceAng val="0"/>
        <c:holeSize val="30"/>
      </c:doughnutChart>
      <c:spPr>
        <a:noFill/>
        <a:ln>
          <a:noFill/>
        </a:ln>
        <a:effectLst/>
      </c:spPr>
    </c:plotArea>
    <c:legend>
      <c:legendPos val="r"/>
      <c:legendEntry>
        <c:idx val="0"/>
        <c:delete val="1"/>
      </c:legendEntry>
      <c:layout>
        <c:manualLayout>
          <c:xMode val="edge"/>
          <c:yMode val="edge"/>
          <c:x val="0.48538238619290935"/>
          <c:y val="0.2280552522903119"/>
          <c:w val="0.41489423413799242"/>
          <c:h val="0.56351373329850507"/>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EFF57A4-7FAB-4CAE-B41F-4E1349415B6E}" type="datetimeFigureOut">
              <a:rPr lang="en-GB" smtClean="0"/>
              <a:t>14/08/2025</a:t>
            </a:fld>
            <a:endParaRPr lang="en-GB"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6CBE6A0-C0B9-4D29-A8E0-507E02A435FC}" type="slidenum">
              <a:rPr lang="en-GB" smtClean="0"/>
              <a:t>‹#›</a:t>
            </a:fld>
            <a:endParaRPr lang="en-GB" dirty="0"/>
          </a:p>
        </p:txBody>
      </p:sp>
    </p:spTree>
    <p:extLst>
      <p:ext uri="{BB962C8B-B14F-4D97-AF65-F5344CB8AC3E}">
        <p14:creationId xmlns:p14="http://schemas.microsoft.com/office/powerpoint/2010/main" val="41281411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63E9E0-D922-418E-8BFA-E41C87CB1E68}" type="datetimeFigureOut">
              <a:rPr lang="en-US" smtClean="0"/>
              <a:pPr/>
              <a:t>8/14/2025</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7D2F9E-D167-4ED3-83EC-AE46EA34BEC3}" type="slidenum">
              <a:rPr lang="en-US" smtClean="0"/>
              <a:pPr/>
              <a:t>‹#›</a:t>
            </a:fld>
            <a:endParaRPr lang="en-US" dirty="0"/>
          </a:p>
        </p:txBody>
      </p:sp>
    </p:spTree>
    <p:extLst>
      <p:ext uri="{BB962C8B-B14F-4D97-AF65-F5344CB8AC3E}">
        <p14:creationId xmlns:p14="http://schemas.microsoft.com/office/powerpoint/2010/main" val="26151559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7D2F9E-D167-4ED3-83EC-AE46EA34BEC3}" type="slidenum">
              <a:rPr lang="en-US" smtClean="0"/>
              <a:pPr/>
              <a:t>1</a:t>
            </a:fld>
            <a:endParaRPr lang="en-US" dirty="0"/>
          </a:p>
        </p:txBody>
      </p:sp>
    </p:spTree>
    <p:extLst>
      <p:ext uri="{BB962C8B-B14F-4D97-AF65-F5344CB8AC3E}">
        <p14:creationId xmlns:p14="http://schemas.microsoft.com/office/powerpoint/2010/main" val="1454922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Main Title &amp; Subtitle" preserve="1">
  <p:cSld name="6_Main Title &amp; Subtitle">
    <p:bg>
      <p:bgPr>
        <a:solidFill>
          <a:schemeClr val="bg1"/>
        </a:solidFill>
        <a:effectLst/>
      </p:bgPr>
    </p:bg>
    <p:spTree>
      <p:nvGrpSpPr>
        <p:cNvPr id="1" name="Shape 13"/>
        <p:cNvGrpSpPr/>
        <p:nvPr/>
      </p:nvGrpSpPr>
      <p:grpSpPr>
        <a:xfrm>
          <a:off x="0" y="0"/>
          <a:ext cx="0" cy="0"/>
          <a:chOff x="0" y="0"/>
          <a:chExt cx="0" cy="0"/>
        </a:xfrm>
      </p:grpSpPr>
      <p:sp>
        <p:nvSpPr>
          <p:cNvPr id="11" name="Text Placeholder 3"/>
          <p:cNvSpPr>
            <a:spLocks noGrp="1"/>
          </p:cNvSpPr>
          <p:nvPr>
            <p:ph type="body" sz="half" idx="2" hasCustomPrompt="1"/>
          </p:nvPr>
        </p:nvSpPr>
        <p:spPr>
          <a:xfrm>
            <a:off x="387819" y="664335"/>
            <a:ext cx="8368363" cy="173255"/>
          </a:xfrm>
          <a:prstGeom prst="rect">
            <a:avLst/>
          </a:prstGeom>
        </p:spPr>
        <p:txBody>
          <a:bodyPr wrap="none" lIns="0" tIns="0" rIns="0" bIns="0" anchor="ctr">
            <a:noAutofit/>
          </a:bodyPr>
          <a:lstStyle>
            <a:lvl1pPr marL="0" indent="0" algn="ctr">
              <a:buNone/>
              <a:defRPr sz="1000" b="0" baseline="0">
                <a:solidFill>
                  <a:schemeClr val="tx1">
                    <a:lumMod val="90000"/>
                    <a:lumOff val="10000"/>
                  </a:schemeClr>
                </a:solidFill>
                <a:latin typeface="+mn-lt"/>
                <a:ea typeface="Roboto" panose="02000000000000000000" pitchFamily="2" charset="0"/>
              </a:defRPr>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dirty="0"/>
              <a:t>CLICK TO EDITE SUBTITLE</a:t>
            </a:r>
          </a:p>
        </p:txBody>
      </p:sp>
      <p:sp>
        <p:nvSpPr>
          <p:cNvPr id="12" name="Title 2"/>
          <p:cNvSpPr>
            <a:spLocks noGrp="1"/>
          </p:cNvSpPr>
          <p:nvPr>
            <p:ph type="title"/>
          </p:nvPr>
        </p:nvSpPr>
        <p:spPr>
          <a:xfrm>
            <a:off x="387819" y="156641"/>
            <a:ext cx="8368363" cy="495383"/>
          </a:xfrm>
          <a:prstGeom prst="rect">
            <a:avLst/>
          </a:prstGeom>
        </p:spPr>
        <p:txBody>
          <a:bodyPr lIns="0" tIns="0" rIns="0" bIns="0" anchor="ctr"/>
          <a:lstStyle>
            <a:lvl1pPr algn="ctr">
              <a:defRPr sz="2600">
                <a:solidFill>
                  <a:schemeClr val="tx1">
                    <a:lumMod val="90000"/>
                    <a:lumOff val="10000"/>
                  </a:schemeClr>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423679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Main Title &amp; Subtitle" preserve="1">
  <p:cSld name="2_Main Title &amp; Subtitle">
    <p:bg>
      <p:bgPr>
        <a:solidFill>
          <a:schemeClr val="bg1"/>
        </a:solidFill>
        <a:effectLst/>
      </p:bgPr>
    </p:bg>
    <p:spTree>
      <p:nvGrpSpPr>
        <p:cNvPr id="1" name="Shape 13"/>
        <p:cNvGrpSpPr/>
        <p:nvPr/>
      </p:nvGrpSpPr>
      <p:grpSpPr>
        <a:xfrm>
          <a:off x="0" y="0"/>
          <a:ext cx="0" cy="0"/>
          <a:chOff x="0" y="0"/>
          <a:chExt cx="0" cy="0"/>
        </a:xfrm>
      </p:grpSpPr>
      <p:sp>
        <p:nvSpPr>
          <p:cNvPr id="11" name="Text Placeholder 3"/>
          <p:cNvSpPr>
            <a:spLocks noGrp="1"/>
          </p:cNvSpPr>
          <p:nvPr>
            <p:ph type="body" sz="half" idx="2" hasCustomPrompt="1"/>
          </p:nvPr>
        </p:nvSpPr>
        <p:spPr>
          <a:xfrm>
            <a:off x="387819" y="664335"/>
            <a:ext cx="8368363" cy="173255"/>
          </a:xfrm>
          <a:prstGeom prst="rect">
            <a:avLst/>
          </a:prstGeom>
        </p:spPr>
        <p:txBody>
          <a:bodyPr wrap="none" lIns="0" tIns="0" rIns="0" bIns="0" anchor="ctr">
            <a:noAutofit/>
          </a:bodyPr>
          <a:lstStyle>
            <a:lvl1pPr marL="0" indent="0" algn="l">
              <a:buNone/>
              <a:defRPr sz="1000" b="0" baseline="0">
                <a:solidFill>
                  <a:schemeClr val="tx1">
                    <a:lumMod val="90000"/>
                    <a:lumOff val="10000"/>
                  </a:schemeClr>
                </a:solidFill>
                <a:latin typeface="+mn-lt"/>
                <a:ea typeface="Roboto" panose="02000000000000000000" pitchFamily="2" charset="0"/>
              </a:defRPr>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dirty="0"/>
              <a:t>CLICK TO EDITE SUBTITLE</a:t>
            </a:r>
          </a:p>
        </p:txBody>
      </p:sp>
      <p:sp>
        <p:nvSpPr>
          <p:cNvPr id="12" name="Title 2"/>
          <p:cNvSpPr>
            <a:spLocks noGrp="1"/>
          </p:cNvSpPr>
          <p:nvPr>
            <p:ph type="title"/>
          </p:nvPr>
        </p:nvSpPr>
        <p:spPr>
          <a:xfrm>
            <a:off x="387819" y="156641"/>
            <a:ext cx="8368363" cy="495383"/>
          </a:xfrm>
          <a:prstGeom prst="rect">
            <a:avLst/>
          </a:prstGeom>
        </p:spPr>
        <p:txBody>
          <a:bodyPr lIns="0" tIns="0" rIns="0" bIns="0" anchor="ctr"/>
          <a:lstStyle>
            <a:lvl1pPr algn="l">
              <a:defRPr sz="2600">
                <a:solidFill>
                  <a:schemeClr val="tx1">
                    <a:lumMod val="90000"/>
                    <a:lumOff val="10000"/>
                  </a:schemeClr>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3611365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41_Title Slide">
    <p:spTree>
      <p:nvGrpSpPr>
        <p:cNvPr id="1" name=""/>
        <p:cNvGrpSpPr/>
        <p:nvPr/>
      </p:nvGrpSpPr>
      <p:grpSpPr>
        <a:xfrm>
          <a:off x="0" y="0"/>
          <a:ext cx="0" cy="0"/>
          <a:chOff x="0" y="0"/>
          <a:chExt cx="0" cy="0"/>
        </a:xfrm>
      </p:grpSpPr>
      <p:sp>
        <p:nvSpPr>
          <p:cNvPr id="4" name="Title 2"/>
          <p:cNvSpPr>
            <a:spLocks noGrp="1"/>
          </p:cNvSpPr>
          <p:nvPr>
            <p:ph type="title" hasCustomPrompt="1"/>
          </p:nvPr>
        </p:nvSpPr>
        <p:spPr>
          <a:xfrm>
            <a:off x="381002" y="133351"/>
            <a:ext cx="8368363" cy="495383"/>
          </a:xfrm>
          <a:prstGeom prst="rect">
            <a:avLst/>
          </a:prstGeom>
        </p:spPr>
        <p:txBody>
          <a:bodyPr lIns="0" tIns="0" rIns="0" bIns="0" anchor="ctr"/>
          <a:lstStyle>
            <a:lvl1pPr algn="l">
              <a:defRPr sz="2400">
                <a:solidFill>
                  <a:schemeClr val="tx1">
                    <a:lumMod val="90000"/>
                    <a:lumOff val="10000"/>
                  </a:schemeClr>
                </a:solidFill>
              </a:defRPr>
            </a:lvl1pPr>
          </a:lstStyle>
          <a:p>
            <a:r>
              <a:rPr lang="en-US" dirty="0"/>
              <a:t>CLICK TO EDIT MASTER TITLE STYLE</a:t>
            </a:r>
          </a:p>
        </p:txBody>
      </p:sp>
    </p:spTree>
    <p:extLst>
      <p:ext uri="{BB962C8B-B14F-4D97-AF65-F5344CB8AC3E}">
        <p14:creationId xmlns:p14="http://schemas.microsoft.com/office/powerpoint/2010/main" val="27608025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92" r:id="rId1"/>
    <p:sldLayoutId id="2147483695" r:id="rId2"/>
    <p:sldLayoutId id="2147483697" r:id="rId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chart" Target="../charts/chart1.xml"/><Relationship Id="rId4" Type="http://schemas.openxmlformats.org/officeDocument/2006/relationships/image" Target="../media/image2.sv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1">
            <a:extLst>
              <a:ext uri="{FF2B5EF4-FFF2-40B4-BE49-F238E27FC236}">
                <a16:creationId xmlns:a16="http://schemas.microsoft.com/office/drawing/2014/main" id="{D3474A35-AE81-739C-300D-F6B4AB39FAB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416725" y="3186728"/>
            <a:ext cx="3235320" cy="1819934"/>
          </a:xfrm>
          <a:prstGeom prst="rect">
            <a:avLst/>
          </a:prstGeom>
        </p:spPr>
      </p:pic>
      <p:sp>
        <p:nvSpPr>
          <p:cNvPr id="12" name="Rounded Rectangle 11"/>
          <p:cNvSpPr/>
          <p:nvPr/>
        </p:nvSpPr>
        <p:spPr>
          <a:xfrm>
            <a:off x="6343650" y="685801"/>
            <a:ext cx="2407919" cy="914400"/>
          </a:xfrm>
          <a:prstGeom prst="roundRect">
            <a:avLst>
              <a:gd name="adj" fmla="val 3140"/>
            </a:avLst>
          </a:prstGeom>
          <a:solidFill>
            <a:schemeClr val="accent1"/>
          </a:solidFill>
          <a:ln>
            <a:noFill/>
          </a:ln>
          <a:effectLst>
            <a:outerShdw blurRad="762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Rounded Rectangle 9"/>
          <p:cNvSpPr/>
          <p:nvPr/>
        </p:nvSpPr>
        <p:spPr>
          <a:xfrm>
            <a:off x="3429000" y="685800"/>
            <a:ext cx="2743200" cy="1257300"/>
          </a:xfrm>
          <a:prstGeom prst="roundRect">
            <a:avLst>
              <a:gd name="adj" fmla="val 3140"/>
            </a:avLst>
          </a:prstGeom>
          <a:solidFill>
            <a:schemeClr val="bg1"/>
          </a:solidFill>
          <a:ln>
            <a:noFill/>
          </a:ln>
          <a:effectLst>
            <a:outerShdw blurRad="762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 name="Rounded Rectangle 3"/>
          <p:cNvSpPr/>
          <p:nvPr/>
        </p:nvSpPr>
        <p:spPr>
          <a:xfrm>
            <a:off x="342900" y="685800"/>
            <a:ext cx="2914650" cy="1257300"/>
          </a:xfrm>
          <a:prstGeom prst="roundRect">
            <a:avLst>
              <a:gd name="adj" fmla="val 3140"/>
            </a:avLst>
          </a:prstGeom>
          <a:solidFill>
            <a:schemeClr val="bg1"/>
          </a:solidFill>
          <a:ln>
            <a:noFill/>
          </a:ln>
          <a:effectLst>
            <a:outerShdw blurRad="762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5" name="Rounded Rectangle 44"/>
          <p:cNvSpPr/>
          <p:nvPr/>
        </p:nvSpPr>
        <p:spPr>
          <a:xfrm>
            <a:off x="3429000" y="2103520"/>
            <a:ext cx="2743200" cy="1257300"/>
          </a:xfrm>
          <a:prstGeom prst="roundRect">
            <a:avLst>
              <a:gd name="adj" fmla="val 3140"/>
            </a:avLst>
          </a:prstGeom>
          <a:solidFill>
            <a:schemeClr val="bg1"/>
          </a:solidFill>
          <a:ln>
            <a:noFill/>
          </a:ln>
          <a:effectLst>
            <a:outerShdw blurRad="762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6" name="Rounded Rectangle 45"/>
          <p:cNvSpPr/>
          <p:nvPr/>
        </p:nvSpPr>
        <p:spPr>
          <a:xfrm>
            <a:off x="342900" y="2086546"/>
            <a:ext cx="2914650" cy="1257300"/>
          </a:xfrm>
          <a:prstGeom prst="roundRect">
            <a:avLst>
              <a:gd name="adj" fmla="val 3140"/>
            </a:avLst>
          </a:prstGeom>
          <a:solidFill>
            <a:schemeClr val="bg1"/>
          </a:solidFill>
          <a:ln>
            <a:noFill/>
          </a:ln>
          <a:effectLst>
            <a:outerShdw blurRad="762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8" name="Rounded Rectangle 47"/>
          <p:cNvSpPr/>
          <p:nvPr/>
        </p:nvSpPr>
        <p:spPr>
          <a:xfrm>
            <a:off x="342900" y="3521240"/>
            <a:ext cx="3543300" cy="1257300"/>
          </a:xfrm>
          <a:prstGeom prst="roundRect">
            <a:avLst>
              <a:gd name="adj" fmla="val 3140"/>
            </a:avLst>
          </a:prstGeom>
          <a:solidFill>
            <a:schemeClr val="bg1"/>
          </a:solidFill>
          <a:ln>
            <a:noFill/>
          </a:ln>
          <a:effectLst>
            <a:outerShdw blurRad="762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4" name="Rounded Rectangle 113"/>
          <p:cNvSpPr/>
          <p:nvPr/>
        </p:nvSpPr>
        <p:spPr>
          <a:xfrm>
            <a:off x="6343650" y="1745247"/>
            <a:ext cx="2407919" cy="914400"/>
          </a:xfrm>
          <a:prstGeom prst="roundRect">
            <a:avLst>
              <a:gd name="adj" fmla="val 3140"/>
            </a:avLst>
          </a:prstGeom>
          <a:solidFill>
            <a:schemeClr val="accent2"/>
          </a:solidFill>
          <a:ln>
            <a:noFill/>
          </a:ln>
          <a:effectLst>
            <a:outerShdw blurRad="762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5" name="Rounded Rectangle 114"/>
          <p:cNvSpPr/>
          <p:nvPr/>
        </p:nvSpPr>
        <p:spPr>
          <a:xfrm>
            <a:off x="6343650" y="2804693"/>
            <a:ext cx="2407919" cy="914400"/>
          </a:xfrm>
          <a:prstGeom prst="roundRect">
            <a:avLst>
              <a:gd name="adj" fmla="val 3140"/>
            </a:avLst>
          </a:prstGeom>
          <a:solidFill>
            <a:schemeClr val="accent3"/>
          </a:solidFill>
          <a:ln>
            <a:noFill/>
          </a:ln>
          <a:effectLst>
            <a:outerShdw blurRad="762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6" name="Rounded Rectangle 115"/>
          <p:cNvSpPr/>
          <p:nvPr/>
        </p:nvSpPr>
        <p:spPr>
          <a:xfrm>
            <a:off x="6343650" y="3857595"/>
            <a:ext cx="2407919" cy="914400"/>
          </a:xfrm>
          <a:prstGeom prst="roundRect">
            <a:avLst>
              <a:gd name="adj" fmla="val 3140"/>
            </a:avLst>
          </a:prstGeom>
          <a:solidFill>
            <a:schemeClr val="accent4"/>
          </a:solidFill>
          <a:ln>
            <a:noFill/>
          </a:ln>
          <a:effectLst>
            <a:outerShdw blurRad="762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aphicFrame>
        <p:nvGraphicFramePr>
          <p:cNvPr id="118" name="Chart 117"/>
          <p:cNvGraphicFramePr/>
          <p:nvPr>
            <p:extLst>
              <p:ext uri="{D42A27DB-BD31-4B8C-83A1-F6EECF244321}">
                <p14:modId xmlns:p14="http://schemas.microsoft.com/office/powerpoint/2010/main" val="4203173941"/>
              </p:ext>
            </p:extLst>
          </p:nvPr>
        </p:nvGraphicFramePr>
        <p:xfrm>
          <a:off x="256909" y="806128"/>
          <a:ext cx="2592523" cy="1053350"/>
        </p:xfrm>
        <a:graphic>
          <a:graphicData uri="http://schemas.openxmlformats.org/drawingml/2006/chart">
            <c:chart xmlns:c="http://schemas.openxmlformats.org/drawingml/2006/chart" xmlns:r="http://schemas.openxmlformats.org/officeDocument/2006/relationships" r:id="rId5"/>
          </a:graphicData>
        </a:graphic>
      </p:graphicFrame>
      <p:sp>
        <p:nvSpPr>
          <p:cNvPr id="124" name="TextBox 123"/>
          <p:cNvSpPr txBox="1"/>
          <p:nvPr/>
        </p:nvSpPr>
        <p:spPr>
          <a:xfrm>
            <a:off x="3608781" y="772537"/>
            <a:ext cx="2153199" cy="969496"/>
          </a:xfrm>
          <a:prstGeom prst="rect">
            <a:avLst/>
          </a:prstGeom>
          <a:noFill/>
        </p:spPr>
        <p:txBody>
          <a:bodyPr wrap="square" lIns="0" tIns="0" rIns="0" bIns="0" rtlCol="0">
            <a:spAutoFit/>
          </a:bodyPr>
          <a:lstStyle/>
          <a:p>
            <a:r>
              <a:rPr lang="en-US" sz="1050" b="1" dirty="0">
                <a:solidFill>
                  <a:schemeClr val="tx1">
                    <a:lumMod val="90000"/>
                    <a:lumOff val="10000"/>
                  </a:schemeClr>
                </a:solidFill>
              </a:rPr>
              <a:t>Financial Instruments: </a:t>
            </a:r>
          </a:p>
          <a:p>
            <a:endParaRPr lang="en-US" sz="1050" b="1" dirty="0">
              <a:solidFill>
                <a:schemeClr val="tx1">
                  <a:lumMod val="90000"/>
                  <a:lumOff val="10000"/>
                </a:schemeClr>
              </a:solidFill>
            </a:endParaRPr>
          </a:p>
          <a:p>
            <a:r>
              <a:rPr lang="en-US" sz="1050" dirty="0">
                <a:solidFill>
                  <a:schemeClr val="tx1">
                    <a:lumMod val="90000"/>
                    <a:lumOff val="10000"/>
                  </a:schemeClr>
                </a:solidFill>
              </a:rPr>
              <a:t>Convertible Debt and/or Project Finance Non-Recourse Loan using Patent &amp; ECA Loan guarantees to securitize the Debt.</a:t>
            </a:r>
          </a:p>
        </p:txBody>
      </p:sp>
      <p:sp>
        <p:nvSpPr>
          <p:cNvPr id="67" name="TextBox 66">
            <a:extLst>
              <a:ext uri="{FF2B5EF4-FFF2-40B4-BE49-F238E27FC236}">
                <a16:creationId xmlns:a16="http://schemas.microsoft.com/office/drawing/2014/main" id="{2BBA2D2F-DDC0-4A2B-840D-DB11276741A4}"/>
              </a:ext>
            </a:extLst>
          </p:cNvPr>
          <p:cNvSpPr txBox="1"/>
          <p:nvPr/>
        </p:nvSpPr>
        <p:spPr>
          <a:xfrm>
            <a:off x="6510930" y="853328"/>
            <a:ext cx="1658970" cy="276999"/>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chemeClr val="bg1"/>
                </a:solidFill>
              </a:rPr>
              <a:t>U.S. PATENT</a:t>
            </a:r>
          </a:p>
        </p:txBody>
      </p:sp>
      <p:sp>
        <p:nvSpPr>
          <p:cNvPr id="133" name="TextBox 132"/>
          <p:cNvSpPr txBox="1"/>
          <p:nvPr/>
        </p:nvSpPr>
        <p:spPr>
          <a:xfrm>
            <a:off x="6570630" y="1228726"/>
            <a:ext cx="1285198" cy="276999"/>
          </a:xfrm>
          <a:prstGeom prst="rect">
            <a:avLst/>
          </a:prstGeom>
          <a:noFill/>
        </p:spPr>
        <p:txBody>
          <a:bodyPr wrap="square" lIns="0" tIns="0" rIns="0" bIns="0" rtlCol="0">
            <a:spAutoFit/>
          </a:bodyPr>
          <a:lstStyle/>
          <a:p>
            <a:r>
              <a:rPr lang="en-US" sz="900" b="1" dirty="0">
                <a:solidFill>
                  <a:schemeClr val="bg1"/>
                </a:solidFill>
              </a:rPr>
              <a:t>Leverage Patent for Financing</a:t>
            </a:r>
          </a:p>
        </p:txBody>
      </p:sp>
      <p:sp>
        <p:nvSpPr>
          <p:cNvPr id="144" name="Freeform 158">
            <a:extLst>
              <a:ext uri="{FF2B5EF4-FFF2-40B4-BE49-F238E27FC236}">
                <a16:creationId xmlns:a16="http://schemas.microsoft.com/office/drawing/2014/main" id="{CF368C05-0A4B-46C4-8F4C-3CBD9D35F008}"/>
              </a:ext>
            </a:extLst>
          </p:cNvPr>
          <p:cNvSpPr>
            <a:spLocks noEditPoints="1"/>
          </p:cNvSpPr>
          <p:nvPr/>
        </p:nvSpPr>
        <p:spPr bwMode="auto">
          <a:xfrm>
            <a:off x="8027278" y="910359"/>
            <a:ext cx="447089" cy="447089"/>
          </a:xfrm>
          <a:custGeom>
            <a:avLst/>
            <a:gdLst>
              <a:gd name="T0" fmla="*/ 373 w 720"/>
              <a:gd name="T1" fmla="*/ 517 h 720"/>
              <a:gd name="T2" fmla="*/ 263 w 720"/>
              <a:gd name="T3" fmla="*/ 466 h 720"/>
              <a:gd name="T4" fmla="*/ 350 w 720"/>
              <a:gd name="T5" fmla="*/ 398 h 720"/>
              <a:gd name="T6" fmla="*/ 313 w 720"/>
              <a:gd name="T7" fmla="*/ 291 h 720"/>
              <a:gd name="T8" fmla="*/ 307 w 720"/>
              <a:gd name="T9" fmla="*/ 233 h 720"/>
              <a:gd name="T10" fmla="*/ 350 w 720"/>
              <a:gd name="T11" fmla="*/ 141 h 720"/>
              <a:gd name="T12" fmla="*/ 238 w 720"/>
              <a:gd name="T13" fmla="*/ 166 h 720"/>
              <a:gd name="T14" fmla="*/ 197 w 720"/>
              <a:gd name="T15" fmla="*/ 170 h 720"/>
              <a:gd name="T16" fmla="*/ 320 w 720"/>
              <a:gd name="T17" fmla="*/ 33 h 720"/>
              <a:gd name="T18" fmla="*/ 477 w 720"/>
              <a:gd name="T19" fmla="*/ 1 h 720"/>
              <a:gd name="T20" fmla="*/ 659 w 720"/>
              <a:gd name="T21" fmla="*/ 98 h 720"/>
              <a:gd name="T22" fmla="*/ 720 w 720"/>
              <a:gd name="T23" fmla="*/ 270 h 720"/>
              <a:gd name="T24" fmla="*/ 714 w 720"/>
              <a:gd name="T25" fmla="*/ 403 h 720"/>
              <a:gd name="T26" fmla="*/ 658 w 720"/>
              <a:gd name="T27" fmla="*/ 453 h 720"/>
              <a:gd name="T28" fmla="*/ 503 w 720"/>
              <a:gd name="T29" fmla="*/ 535 h 720"/>
              <a:gd name="T30" fmla="*/ 615 w 720"/>
              <a:gd name="T31" fmla="*/ 411 h 720"/>
              <a:gd name="T32" fmla="*/ 664 w 720"/>
              <a:gd name="T33" fmla="*/ 353 h 720"/>
              <a:gd name="T34" fmla="*/ 568 w 720"/>
              <a:gd name="T35" fmla="*/ 312 h 720"/>
              <a:gd name="T36" fmla="*/ 622 w 720"/>
              <a:gd name="T37" fmla="*/ 430 h 720"/>
              <a:gd name="T38" fmla="*/ 389 w 720"/>
              <a:gd name="T39" fmla="*/ 258 h 720"/>
              <a:gd name="T40" fmla="*/ 517 w 720"/>
              <a:gd name="T41" fmla="*/ 175 h 720"/>
              <a:gd name="T42" fmla="*/ 431 w 720"/>
              <a:gd name="T43" fmla="*/ 156 h 720"/>
              <a:gd name="T44" fmla="*/ 389 w 720"/>
              <a:gd name="T45" fmla="*/ 283 h 720"/>
              <a:gd name="T46" fmla="*/ 356 w 720"/>
              <a:gd name="T47" fmla="*/ 318 h 720"/>
              <a:gd name="T48" fmla="*/ 450 w 720"/>
              <a:gd name="T49" fmla="*/ 384 h 720"/>
              <a:gd name="T50" fmla="*/ 389 w 720"/>
              <a:gd name="T51" fmla="*/ 283 h 720"/>
              <a:gd name="T52" fmla="*/ 477 w 720"/>
              <a:gd name="T53" fmla="*/ 66 h 720"/>
              <a:gd name="T54" fmla="*/ 417 w 720"/>
              <a:gd name="T55" fmla="*/ 130 h 720"/>
              <a:gd name="T56" fmla="*/ 541 w 720"/>
              <a:gd name="T57" fmla="*/ 81 h 720"/>
              <a:gd name="T58" fmla="*/ 582 w 720"/>
              <a:gd name="T59" fmla="*/ 103 h 720"/>
              <a:gd name="T60" fmla="*/ 486 w 720"/>
              <a:gd name="T61" fmla="*/ 37 h 720"/>
              <a:gd name="T62" fmla="*/ 588 w 720"/>
              <a:gd name="T63" fmla="*/ 146 h 720"/>
              <a:gd name="T64" fmla="*/ 569 w 720"/>
              <a:gd name="T65" fmla="*/ 238 h 720"/>
              <a:gd name="T66" fmla="*/ 635 w 720"/>
              <a:gd name="T67" fmla="*/ 124 h 720"/>
              <a:gd name="T68" fmla="*/ 371 w 720"/>
              <a:gd name="T69" fmla="*/ 444 h 720"/>
              <a:gd name="T70" fmla="*/ 336 w 720"/>
              <a:gd name="T71" fmla="*/ 477 h 720"/>
              <a:gd name="T72" fmla="*/ 328 w 720"/>
              <a:gd name="T73" fmla="*/ 106 h 720"/>
              <a:gd name="T74" fmla="*/ 380 w 720"/>
              <a:gd name="T75" fmla="*/ 45 h 720"/>
              <a:gd name="T76" fmla="*/ 587 w 720"/>
              <a:gd name="T77" fmla="*/ 440 h 720"/>
              <a:gd name="T78" fmla="*/ 486 w 720"/>
              <a:gd name="T79" fmla="*/ 503 h 720"/>
              <a:gd name="T80" fmla="*/ 514 w 720"/>
              <a:gd name="T81" fmla="*/ 415 h 720"/>
              <a:gd name="T82" fmla="*/ 384 w 720"/>
              <a:gd name="T83" fmla="*/ 415 h 720"/>
              <a:gd name="T84" fmla="*/ 514 w 720"/>
              <a:gd name="T85" fmla="*/ 415 h 720"/>
              <a:gd name="T86" fmla="*/ 296 w 720"/>
              <a:gd name="T87" fmla="*/ 372 h 720"/>
              <a:gd name="T88" fmla="*/ 237 w 720"/>
              <a:gd name="T89" fmla="*/ 449 h 720"/>
              <a:gd name="T90" fmla="*/ 162 w 720"/>
              <a:gd name="T91" fmla="*/ 460 h 720"/>
              <a:gd name="T92" fmla="*/ 97 w 720"/>
              <a:gd name="T93" fmla="*/ 381 h 720"/>
              <a:gd name="T94" fmla="*/ 101 w 720"/>
              <a:gd name="T95" fmla="*/ 341 h 720"/>
              <a:gd name="T96" fmla="*/ 142 w 720"/>
              <a:gd name="T97" fmla="*/ 246 h 720"/>
              <a:gd name="T98" fmla="*/ 255 w 720"/>
              <a:gd name="T99" fmla="*/ 246 h 720"/>
              <a:gd name="T100" fmla="*/ 288 w 720"/>
              <a:gd name="T101" fmla="*/ 287 h 720"/>
              <a:gd name="T102" fmla="*/ 165 w 720"/>
              <a:gd name="T103" fmla="*/ 626 h 720"/>
              <a:gd name="T104" fmla="*/ 66 w 720"/>
              <a:gd name="T105" fmla="*/ 511 h 720"/>
              <a:gd name="T106" fmla="*/ 11 w 720"/>
              <a:gd name="T107" fmla="*/ 592 h 720"/>
              <a:gd name="T108" fmla="*/ 16 w 720"/>
              <a:gd name="T109" fmla="*/ 720 h 720"/>
              <a:gd name="T110" fmla="*/ 382 w 720"/>
              <a:gd name="T111" fmla="*/ 636 h 720"/>
              <a:gd name="T112" fmla="*/ 345 w 720"/>
              <a:gd name="T113" fmla="*/ 523 h 720"/>
              <a:gd name="T114" fmla="*/ 237 w 720"/>
              <a:gd name="T115" fmla="*/ 59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0" h="720">
                <a:moveTo>
                  <a:pt x="449" y="541"/>
                </a:moveTo>
                <a:lnTo>
                  <a:pt x="449" y="541"/>
                </a:lnTo>
                <a:lnTo>
                  <a:pt x="432" y="540"/>
                </a:lnTo>
                <a:lnTo>
                  <a:pt x="415" y="539"/>
                </a:lnTo>
                <a:lnTo>
                  <a:pt x="399" y="535"/>
                </a:lnTo>
                <a:lnTo>
                  <a:pt x="382" y="532"/>
                </a:lnTo>
                <a:lnTo>
                  <a:pt x="382" y="532"/>
                </a:lnTo>
                <a:lnTo>
                  <a:pt x="382" y="532"/>
                </a:lnTo>
                <a:lnTo>
                  <a:pt x="379" y="524"/>
                </a:lnTo>
                <a:lnTo>
                  <a:pt x="373" y="517"/>
                </a:lnTo>
                <a:lnTo>
                  <a:pt x="368" y="512"/>
                </a:lnTo>
                <a:lnTo>
                  <a:pt x="363" y="507"/>
                </a:lnTo>
                <a:lnTo>
                  <a:pt x="350" y="498"/>
                </a:lnTo>
                <a:lnTo>
                  <a:pt x="337" y="492"/>
                </a:lnTo>
                <a:lnTo>
                  <a:pt x="323" y="487"/>
                </a:lnTo>
                <a:lnTo>
                  <a:pt x="308" y="482"/>
                </a:lnTo>
                <a:lnTo>
                  <a:pt x="294" y="478"/>
                </a:lnTo>
                <a:lnTo>
                  <a:pt x="279" y="473"/>
                </a:lnTo>
                <a:lnTo>
                  <a:pt x="263" y="466"/>
                </a:lnTo>
                <a:lnTo>
                  <a:pt x="263" y="466"/>
                </a:lnTo>
                <a:lnTo>
                  <a:pt x="257" y="462"/>
                </a:lnTo>
                <a:lnTo>
                  <a:pt x="257" y="462"/>
                </a:lnTo>
                <a:lnTo>
                  <a:pt x="271" y="446"/>
                </a:lnTo>
                <a:lnTo>
                  <a:pt x="282" y="429"/>
                </a:lnTo>
                <a:lnTo>
                  <a:pt x="282" y="429"/>
                </a:lnTo>
                <a:lnTo>
                  <a:pt x="298" y="420"/>
                </a:lnTo>
                <a:lnTo>
                  <a:pt x="315" y="412"/>
                </a:lnTo>
                <a:lnTo>
                  <a:pt x="333" y="404"/>
                </a:lnTo>
                <a:lnTo>
                  <a:pt x="350" y="398"/>
                </a:lnTo>
                <a:lnTo>
                  <a:pt x="350" y="398"/>
                </a:lnTo>
                <a:lnTo>
                  <a:pt x="345" y="379"/>
                </a:lnTo>
                <a:lnTo>
                  <a:pt x="339" y="360"/>
                </a:lnTo>
                <a:lnTo>
                  <a:pt x="334" y="340"/>
                </a:lnTo>
                <a:lnTo>
                  <a:pt x="331" y="319"/>
                </a:lnTo>
                <a:lnTo>
                  <a:pt x="331" y="319"/>
                </a:lnTo>
                <a:lnTo>
                  <a:pt x="322" y="317"/>
                </a:lnTo>
                <a:lnTo>
                  <a:pt x="314" y="312"/>
                </a:lnTo>
                <a:lnTo>
                  <a:pt x="314" y="312"/>
                </a:lnTo>
                <a:lnTo>
                  <a:pt x="314" y="302"/>
                </a:lnTo>
                <a:lnTo>
                  <a:pt x="313" y="291"/>
                </a:lnTo>
                <a:lnTo>
                  <a:pt x="311" y="281"/>
                </a:lnTo>
                <a:lnTo>
                  <a:pt x="306" y="272"/>
                </a:lnTo>
                <a:lnTo>
                  <a:pt x="306" y="272"/>
                </a:lnTo>
                <a:lnTo>
                  <a:pt x="299" y="263"/>
                </a:lnTo>
                <a:lnTo>
                  <a:pt x="292" y="255"/>
                </a:lnTo>
                <a:lnTo>
                  <a:pt x="292" y="255"/>
                </a:lnTo>
                <a:lnTo>
                  <a:pt x="295" y="249"/>
                </a:lnTo>
                <a:lnTo>
                  <a:pt x="298" y="243"/>
                </a:lnTo>
                <a:lnTo>
                  <a:pt x="302" y="238"/>
                </a:lnTo>
                <a:lnTo>
                  <a:pt x="307" y="233"/>
                </a:lnTo>
                <a:lnTo>
                  <a:pt x="312" y="229"/>
                </a:lnTo>
                <a:lnTo>
                  <a:pt x="317" y="225"/>
                </a:lnTo>
                <a:lnTo>
                  <a:pt x="324" y="223"/>
                </a:lnTo>
                <a:lnTo>
                  <a:pt x="331" y="221"/>
                </a:lnTo>
                <a:lnTo>
                  <a:pt x="331" y="221"/>
                </a:lnTo>
                <a:lnTo>
                  <a:pt x="334" y="200"/>
                </a:lnTo>
                <a:lnTo>
                  <a:pt x="339" y="181"/>
                </a:lnTo>
                <a:lnTo>
                  <a:pt x="345" y="161"/>
                </a:lnTo>
                <a:lnTo>
                  <a:pt x="350" y="141"/>
                </a:lnTo>
                <a:lnTo>
                  <a:pt x="350" y="141"/>
                </a:lnTo>
                <a:lnTo>
                  <a:pt x="332" y="135"/>
                </a:lnTo>
                <a:lnTo>
                  <a:pt x="313" y="128"/>
                </a:lnTo>
                <a:lnTo>
                  <a:pt x="295" y="119"/>
                </a:lnTo>
                <a:lnTo>
                  <a:pt x="278" y="109"/>
                </a:lnTo>
                <a:lnTo>
                  <a:pt x="278" y="109"/>
                </a:lnTo>
                <a:lnTo>
                  <a:pt x="269" y="119"/>
                </a:lnTo>
                <a:lnTo>
                  <a:pt x="260" y="130"/>
                </a:lnTo>
                <a:lnTo>
                  <a:pt x="252" y="141"/>
                </a:lnTo>
                <a:lnTo>
                  <a:pt x="245" y="154"/>
                </a:lnTo>
                <a:lnTo>
                  <a:pt x="238" y="166"/>
                </a:lnTo>
                <a:lnTo>
                  <a:pt x="232" y="179"/>
                </a:lnTo>
                <a:lnTo>
                  <a:pt x="227" y="192"/>
                </a:lnTo>
                <a:lnTo>
                  <a:pt x="222" y="206"/>
                </a:lnTo>
                <a:lnTo>
                  <a:pt x="222" y="206"/>
                </a:lnTo>
                <a:lnTo>
                  <a:pt x="213" y="205"/>
                </a:lnTo>
                <a:lnTo>
                  <a:pt x="204" y="205"/>
                </a:lnTo>
                <a:lnTo>
                  <a:pt x="186" y="206"/>
                </a:lnTo>
                <a:lnTo>
                  <a:pt x="186" y="206"/>
                </a:lnTo>
                <a:lnTo>
                  <a:pt x="192" y="188"/>
                </a:lnTo>
                <a:lnTo>
                  <a:pt x="197" y="170"/>
                </a:lnTo>
                <a:lnTo>
                  <a:pt x="205" y="153"/>
                </a:lnTo>
                <a:lnTo>
                  <a:pt x="213" y="137"/>
                </a:lnTo>
                <a:lnTo>
                  <a:pt x="223" y="121"/>
                </a:lnTo>
                <a:lnTo>
                  <a:pt x="233" y="106"/>
                </a:lnTo>
                <a:lnTo>
                  <a:pt x="245" y="93"/>
                </a:lnTo>
                <a:lnTo>
                  <a:pt x="257" y="79"/>
                </a:lnTo>
                <a:lnTo>
                  <a:pt x="257" y="79"/>
                </a:lnTo>
                <a:lnTo>
                  <a:pt x="277" y="61"/>
                </a:lnTo>
                <a:lnTo>
                  <a:pt x="298" y="46"/>
                </a:lnTo>
                <a:lnTo>
                  <a:pt x="320" y="33"/>
                </a:lnTo>
                <a:lnTo>
                  <a:pt x="343" y="21"/>
                </a:lnTo>
                <a:lnTo>
                  <a:pt x="368" y="12"/>
                </a:lnTo>
                <a:lnTo>
                  <a:pt x="395" y="5"/>
                </a:lnTo>
                <a:lnTo>
                  <a:pt x="408" y="3"/>
                </a:lnTo>
                <a:lnTo>
                  <a:pt x="422" y="1"/>
                </a:lnTo>
                <a:lnTo>
                  <a:pt x="435" y="0"/>
                </a:lnTo>
                <a:lnTo>
                  <a:pt x="449" y="0"/>
                </a:lnTo>
                <a:lnTo>
                  <a:pt x="449" y="0"/>
                </a:lnTo>
                <a:lnTo>
                  <a:pt x="464" y="0"/>
                </a:lnTo>
                <a:lnTo>
                  <a:pt x="477" y="1"/>
                </a:lnTo>
                <a:lnTo>
                  <a:pt x="491" y="3"/>
                </a:lnTo>
                <a:lnTo>
                  <a:pt x="503" y="5"/>
                </a:lnTo>
                <a:lnTo>
                  <a:pt x="529" y="12"/>
                </a:lnTo>
                <a:lnTo>
                  <a:pt x="554" y="21"/>
                </a:lnTo>
                <a:lnTo>
                  <a:pt x="578" y="33"/>
                </a:lnTo>
                <a:lnTo>
                  <a:pt x="601" y="46"/>
                </a:lnTo>
                <a:lnTo>
                  <a:pt x="621" y="61"/>
                </a:lnTo>
                <a:lnTo>
                  <a:pt x="641" y="79"/>
                </a:lnTo>
                <a:lnTo>
                  <a:pt x="641" y="79"/>
                </a:lnTo>
                <a:lnTo>
                  <a:pt x="659" y="98"/>
                </a:lnTo>
                <a:lnTo>
                  <a:pt x="674" y="119"/>
                </a:lnTo>
                <a:lnTo>
                  <a:pt x="687" y="141"/>
                </a:lnTo>
                <a:lnTo>
                  <a:pt x="698" y="165"/>
                </a:lnTo>
                <a:lnTo>
                  <a:pt x="708" y="190"/>
                </a:lnTo>
                <a:lnTo>
                  <a:pt x="714" y="216"/>
                </a:lnTo>
                <a:lnTo>
                  <a:pt x="717" y="229"/>
                </a:lnTo>
                <a:lnTo>
                  <a:pt x="719" y="242"/>
                </a:lnTo>
                <a:lnTo>
                  <a:pt x="720" y="256"/>
                </a:lnTo>
                <a:lnTo>
                  <a:pt x="720" y="270"/>
                </a:lnTo>
                <a:lnTo>
                  <a:pt x="720" y="270"/>
                </a:lnTo>
                <a:lnTo>
                  <a:pt x="719" y="297"/>
                </a:lnTo>
                <a:lnTo>
                  <a:pt x="715" y="321"/>
                </a:lnTo>
                <a:lnTo>
                  <a:pt x="710" y="346"/>
                </a:lnTo>
                <a:lnTo>
                  <a:pt x="701" y="369"/>
                </a:lnTo>
                <a:lnTo>
                  <a:pt x="701" y="369"/>
                </a:lnTo>
                <a:lnTo>
                  <a:pt x="706" y="377"/>
                </a:lnTo>
                <a:lnTo>
                  <a:pt x="711" y="385"/>
                </a:lnTo>
                <a:lnTo>
                  <a:pt x="713" y="394"/>
                </a:lnTo>
                <a:lnTo>
                  <a:pt x="714" y="403"/>
                </a:lnTo>
                <a:lnTo>
                  <a:pt x="714" y="403"/>
                </a:lnTo>
                <a:lnTo>
                  <a:pt x="713" y="413"/>
                </a:lnTo>
                <a:lnTo>
                  <a:pt x="711" y="423"/>
                </a:lnTo>
                <a:lnTo>
                  <a:pt x="706" y="431"/>
                </a:lnTo>
                <a:lnTo>
                  <a:pt x="700" y="439"/>
                </a:lnTo>
                <a:lnTo>
                  <a:pt x="693" y="445"/>
                </a:lnTo>
                <a:lnTo>
                  <a:pt x="684" y="449"/>
                </a:lnTo>
                <a:lnTo>
                  <a:pt x="675" y="453"/>
                </a:lnTo>
                <a:lnTo>
                  <a:pt x="664" y="453"/>
                </a:lnTo>
                <a:lnTo>
                  <a:pt x="664" y="453"/>
                </a:lnTo>
                <a:lnTo>
                  <a:pt x="658" y="453"/>
                </a:lnTo>
                <a:lnTo>
                  <a:pt x="651" y="452"/>
                </a:lnTo>
                <a:lnTo>
                  <a:pt x="651" y="452"/>
                </a:lnTo>
                <a:lnTo>
                  <a:pt x="641" y="462"/>
                </a:lnTo>
                <a:lnTo>
                  <a:pt x="641" y="462"/>
                </a:lnTo>
                <a:lnTo>
                  <a:pt x="621" y="479"/>
                </a:lnTo>
                <a:lnTo>
                  <a:pt x="601" y="495"/>
                </a:lnTo>
                <a:lnTo>
                  <a:pt x="578" y="508"/>
                </a:lnTo>
                <a:lnTo>
                  <a:pt x="554" y="520"/>
                </a:lnTo>
                <a:lnTo>
                  <a:pt x="529" y="529"/>
                </a:lnTo>
                <a:lnTo>
                  <a:pt x="503" y="535"/>
                </a:lnTo>
                <a:lnTo>
                  <a:pt x="491" y="538"/>
                </a:lnTo>
                <a:lnTo>
                  <a:pt x="477" y="539"/>
                </a:lnTo>
                <a:lnTo>
                  <a:pt x="464" y="540"/>
                </a:lnTo>
                <a:lnTo>
                  <a:pt x="449" y="541"/>
                </a:lnTo>
                <a:lnTo>
                  <a:pt x="449" y="541"/>
                </a:lnTo>
                <a:close/>
                <a:moveTo>
                  <a:pt x="622" y="430"/>
                </a:moveTo>
                <a:lnTo>
                  <a:pt x="622" y="430"/>
                </a:lnTo>
                <a:lnTo>
                  <a:pt x="619" y="424"/>
                </a:lnTo>
                <a:lnTo>
                  <a:pt x="617" y="418"/>
                </a:lnTo>
                <a:lnTo>
                  <a:pt x="615" y="411"/>
                </a:lnTo>
                <a:lnTo>
                  <a:pt x="615" y="403"/>
                </a:lnTo>
                <a:lnTo>
                  <a:pt x="615" y="403"/>
                </a:lnTo>
                <a:lnTo>
                  <a:pt x="616" y="393"/>
                </a:lnTo>
                <a:lnTo>
                  <a:pt x="618" y="384"/>
                </a:lnTo>
                <a:lnTo>
                  <a:pt x="624" y="376"/>
                </a:lnTo>
                <a:lnTo>
                  <a:pt x="629" y="368"/>
                </a:lnTo>
                <a:lnTo>
                  <a:pt x="636" y="362"/>
                </a:lnTo>
                <a:lnTo>
                  <a:pt x="645" y="358"/>
                </a:lnTo>
                <a:lnTo>
                  <a:pt x="654" y="354"/>
                </a:lnTo>
                <a:lnTo>
                  <a:pt x="664" y="353"/>
                </a:lnTo>
                <a:lnTo>
                  <a:pt x="664" y="353"/>
                </a:lnTo>
                <a:lnTo>
                  <a:pt x="670" y="353"/>
                </a:lnTo>
                <a:lnTo>
                  <a:pt x="670" y="353"/>
                </a:lnTo>
                <a:lnTo>
                  <a:pt x="676" y="336"/>
                </a:lnTo>
                <a:lnTo>
                  <a:pt x="680" y="319"/>
                </a:lnTo>
                <a:lnTo>
                  <a:pt x="683" y="301"/>
                </a:lnTo>
                <a:lnTo>
                  <a:pt x="685" y="283"/>
                </a:lnTo>
                <a:lnTo>
                  <a:pt x="570" y="283"/>
                </a:lnTo>
                <a:lnTo>
                  <a:pt x="570" y="283"/>
                </a:lnTo>
                <a:lnTo>
                  <a:pt x="568" y="312"/>
                </a:lnTo>
                <a:lnTo>
                  <a:pt x="564" y="342"/>
                </a:lnTo>
                <a:lnTo>
                  <a:pt x="557" y="370"/>
                </a:lnTo>
                <a:lnTo>
                  <a:pt x="548" y="398"/>
                </a:lnTo>
                <a:lnTo>
                  <a:pt x="548" y="398"/>
                </a:lnTo>
                <a:lnTo>
                  <a:pt x="567" y="405"/>
                </a:lnTo>
                <a:lnTo>
                  <a:pt x="585" y="412"/>
                </a:lnTo>
                <a:lnTo>
                  <a:pt x="603" y="421"/>
                </a:lnTo>
                <a:lnTo>
                  <a:pt x="621" y="431"/>
                </a:lnTo>
                <a:lnTo>
                  <a:pt x="622" y="430"/>
                </a:lnTo>
                <a:lnTo>
                  <a:pt x="622" y="430"/>
                </a:lnTo>
                <a:close/>
                <a:moveTo>
                  <a:pt x="356" y="223"/>
                </a:moveTo>
                <a:lnTo>
                  <a:pt x="356" y="223"/>
                </a:lnTo>
                <a:lnTo>
                  <a:pt x="362" y="225"/>
                </a:lnTo>
                <a:lnTo>
                  <a:pt x="367" y="229"/>
                </a:lnTo>
                <a:lnTo>
                  <a:pt x="372" y="232"/>
                </a:lnTo>
                <a:lnTo>
                  <a:pt x="376" y="236"/>
                </a:lnTo>
                <a:lnTo>
                  <a:pt x="381" y="241"/>
                </a:lnTo>
                <a:lnTo>
                  <a:pt x="384" y="246"/>
                </a:lnTo>
                <a:lnTo>
                  <a:pt x="387" y="251"/>
                </a:lnTo>
                <a:lnTo>
                  <a:pt x="389" y="258"/>
                </a:lnTo>
                <a:lnTo>
                  <a:pt x="545" y="258"/>
                </a:lnTo>
                <a:lnTo>
                  <a:pt x="545" y="258"/>
                </a:lnTo>
                <a:lnTo>
                  <a:pt x="544" y="238"/>
                </a:lnTo>
                <a:lnTo>
                  <a:pt x="542" y="218"/>
                </a:lnTo>
                <a:lnTo>
                  <a:pt x="539" y="199"/>
                </a:lnTo>
                <a:lnTo>
                  <a:pt x="534" y="181"/>
                </a:lnTo>
                <a:lnTo>
                  <a:pt x="534" y="181"/>
                </a:lnTo>
                <a:lnTo>
                  <a:pt x="528" y="180"/>
                </a:lnTo>
                <a:lnTo>
                  <a:pt x="523" y="178"/>
                </a:lnTo>
                <a:lnTo>
                  <a:pt x="517" y="175"/>
                </a:lnTo>
                <a:lnTo>
                  <a:pt x="511" y="172"/>
                </a:lnTo>
                <a:lnTo>
                  <a:pt x="507" y="167"/>
                </a:lnTo>
                <a:lnTo>
                  <a:pt x="502" y="164"/>
                </a:lnTo>
                <a:lnTo>
                  <a:pt x="499" y="158"/>
                </a:lnTo>
                <a:lnTo>
                  <a:pt x="495" y="154"/>
                </a:lnTo>
                <a:lnTo>
                  <a:pt x="495" y="154"/>
                </a:lnTo>
                <a:lnTo>
                  <a:pt x="473" y="156"/>
                </a:lnTo>
                <a:lnTo>
                  <a:pt x="450" y="157"/>
                </a:lnTo>
                <a:lnTo>
                  <a:pt x="450" y="157"/>
                </a:lnTo>
                <a:lnTo>
                  <a:pt x="431" y="156"/>
                </a:lnTo>
                <a:lnTo>
                  <a:pt x="412" y="155"/>
                </a:lnTo>
                <a:lnTo>
                  <a:pt x="393" y="152"/>
                </a:lnTo>
                <a:lnTo>
                  <a:pt x="374" y="148"/>
                </a:lnTo>
                <a:lnTo>
                  <a:pt x="374" y="148"/>
                </a:lnTo>
                <a:lnTo>
                  <a:pt x="368" y="166"/>
                </a:lnTo>
                <a:lnTo>
                  <a:pt x="363" y="184"/>
                </a:lnTo>
                <a:lnTo>
                  <a:pt x="359" y="204"/>
                </a:lnTo>
                <a:lnTo>
                  <a:pt x="356" y="223"/>
                </a:lnTo>
                <a:lnTo>
                  <a:pt x="356" y="223"/>
                </a:lnTo>
                <a:close/>
                <a:moveTo>
                  <a:pt x="389" y="283"/>
                </a:moveTo>
                <a:lnTo>
                  <a:pt x="389" y="283"/>
                </a:lnTo>
                <a:lnTo>
                  <a:pt x="387" y="289"/>
                </a:lnTo>
                <a:lnTo>
                  <a:pt x="384" y="294"/>
                </a:lnTo>
                <a:lnTo>
                  <a:pt x="381" y="300"/>
                </a:lnTo>
                <a:lnTo>
                  <a:pt x="376" y="304"/>
                </a:lnTo>
                <a:lnTo>
                  <a:pt x="372" y="309"/>
                </a:lnTo>
                <a:lnTo>
                  <a:pt x="367" y="312"/>
                </a:lnTo>
                <a:lnTo>
                  <a:pt x="362" y="315"/>
                </a:lnTo>
                <a:lnTo>
                  <a:pt x="356" y="318"/>
                </a:lnTo>
                <a:lnTo>
                  <a:pt x="356" y="318"/>
                </a:lnTo>
                <a:lnTo>
                  <a:pt x="359" y="337"/>
                </a:lnTo>
                <a:lnTo>
                  <a:pt x="363" y="355"/>
                </a:lnTo>
                <a:lnTo>
                  <a:pt x="368" y="374"/>
                </a:lnTo>
                <a:lnTo>
                  <a:pt x="374" y="392"/>
                </a:lnTo>
                <a:lnTo>
                  <a:pt x="374" y="392"/>
                </a:lnTo>
                <a:lnTo>
                  <a:pt x="393" y="388"/>
                </a:lnTo>
                <a:lnTo>
                  <a:pt x="412" y="386"/>
                </a:lnTo>
                <a:lnTo>
                  <a:pt x="431" y="384"/>
                </a:lnTo>
                <a:lnTo>
                  <a:pt x="450" y="384"/>
                </a:lnTo>
                <a:lnTo>
                  <a:pt x="450" y="384"/>
                </a:lnTo>
                <a:lnTo>
                  <a:pt x="468" y="384"/>
                </a:lnTo>
                <a:lnTo>
                  <a:pt x="488" y="386"/>
                </a:lnTo>
                <a:lnTo>
                  <a:pt x="506" y="388"/>
                </a:lnTo>
                <a:lnTo>
                  <a:pt x="524" y="392"/>
                </a:lnTo>
                <a:lnTo>
                  <a:pt x="524" y="392"/>
                </a:lnTo>
                <a:lnTo>
                  <a:pt x="533" y="366"/>
                </a:lnTo>
                <a:lnTo>
                  <a:pt x="540" y="338"/>
                </a:lnTo>
                <a:lnTo>
                  <a:pt x="544" y="311"/>
                </a:lnTo>
                <a:lnTo>
                  <a:pt x="545" y="283"/>
                </a:lnTo>
                <a:lnTo>
                  <a:pt x="389" y="283"/>
                </a:lnTo>
                <a:lnTo>
                  <a:pt x="389" y="283"/>
                </a:lnTo>
                <a:close/>
                <a:moveTo>
                  <a:pt x="491" y="129"/>
                </a:moveTo>
                <a:lnTo>
                  <a:pt x="491" y="129"/>
                </a:lnTo>
                <a:lnTo>
                  <a:pt x="492" y="121"/>
                </a:lnTo>
                <a:lnTo>
                  <a:pt x="493" y="114"/>
                </a:lnTo>
                <a:lnTo>
                  <a:pt x="497" y="107"/>
                </a:lnTo>
                <a:lnTo>
                  <a:pt x="501" y="101"/>
                </a:lnTo>
                <a:lnTo>
                  <a:pt x="501" y="101"/>
                </a:lnTo>
                <a:lnTo>
                  <a:pt x="490" y="82"/>
                </a:lnTo>
                <a:lnTo>
                  <a:pt x="477" y="66"/>
                </a:lnTo>
                <a:lnTo>
                  <a:pt x="464" y="50"/>
                </a:lnTo>
                <a:lnTo>
                  <a:pt x="449" y="35"/>
                </a:lnTo>
                <a:lnTo>
                  <a:pt x="449" y="35"/>
                </a:lnTo>
                <a:lnTo>
                  <a:pt x="430" y="55"/>
                </a:lnTo>
                <a:lnTo>
                  <a:pt x="413" y="77"/>
                </a:lnTo>
                <a:lnTo>
                  <a:pt x="398" y="101"/>
                </a:lnTo>
                <a:lnTo>
                  <a:pt x="384" y="126"/>
                </a:lnTo>
                <a:lnTo>
                  <a:pt x="384" y="126"/>
                </a:lnTo>
                <a:lnTo>
                  <a:pt x="400" y="128"/>
                </a:lnTo>
                <a:lnTo>
                  <a:pt x="417" y="130"/>
                </a:lnTo>
                <a:lnTo>
                  <a:pt x="433" y="131"/>
                </a:lnTo>
                <a:lnTo>
                  <a:pt x="450" y="132"/>
                </a:lnTo>
                <a:lnTo>
                  <a:pt x="450" y="132"/>
                </a:lnTo>
                <a:lnTo>
                  <a:pt x="471" y="131"/>
                </a:lnTo>
                <a:lnTo>
                  <a:pt x="491" y="129"/>
                </a:lnTo>
                <a:lnTo>
                  <a:pt x="491" y="129"/>
                </a:lnTo>
                <a:close/>
                <a:moveTo>
                  <a:pt x="520" y="86"/>
                </a:moveTo>
                <a:lnTo>
                  <a:pt x="520" y="86"/>
                </a:lnTo>
                <a:lnTo>
                  <a:pt x="531" y="82"/>
                </a:lnTo>
                <a:lnTo>
                  <a:pt x="541" y="81"/>
                </a:lnTo>
                <a:lnTo>
                  <a:pt x="541" y="81"/>
                </a:lnTo>
                <a:lnTo>
                  <a:pt x="546" y="81"/>
                </a:lnTo>
                <a:lnTo>
                  <a:pt x="553" y="82"/>
                </a:lnTo>
                <a:lnTo>
                  <a:pt x="559" y="85"/>
                </a:lnTo>
                <a:lnTo>
                  <a:pt x="564" y="87"/>
                </a:lnTo>
                <a:lnTo>
                  <a:pt x="569" y="90"/>
                </a:lnTo>
                <a:lnTo>
                  <a:pt x="574" y="94"/>
                </a:lnTo>
                <a:lnTo>
                  <a:pt x="578" y="97"/>
                </a:lnTo>
                <a:lnTo>
                  <a:pt x="582" y="103"/>
                </a:lnTo>
                <a:lnTo>
                  <a:pt x="582" y="103"/>
                </a:lnTo>
                <a:lnTo>
                  <a:pt x="602" y="92"/>
                </a:lnTo>
                <a:lnTo>
                  <a:pt x="602" y="92"/>
                </a:lnTo>
                <a:lnTo>
                  <a:pt x="590" y="81"/>
                </a:lnTo>
                <a:lnTo>
                  <a:pt x="577" y="72"/>
                </a:lnTo>
                <a:lnTo>
                  <a:pt x="564" y="64"/>
                </a:lnTo>
                <a:lnTo>
                  <a:pt x="549" y="56"/>
                </a:lnTo>
                <a:lnTo>
                  <a:pt x="534" y="51"/>
                </a:lnTo>
                <a:lnTo>
                  <a:pt x="518" y="45"/>
                </a:lnTo>
                <a:lnTo>
                  <a:pt x="502" y="41"/>
                </a:lnTo>
                <a:lnTo>
                  <a:pt x="486" y="37"/>
                </a:lnTo>
                <a:lnTo>
                  <a:pt x="486" y="37"/>
                </a:lnTo>
                <a:lnTo>
                  <a:pt x="505" y="61"/>
                </a:lnTo>
                <a:lnTo>
                  <a:pt x="520" y="86"/>
                </a:lnTo>
                <a:lnTo>
                  <a:pt x="520" y="86"/>
                </a:lnTo>
                <a:close/>
                <a:moveTo>
                  <a:pt x="591" y="126"/>
                </a:moveTo>
                <a:lnTo>
                  <a:pt x="591" y="126"/>
                </a:lnTo>
                <a:lnTo>
                  <a:pt x="591" y="131"/>
                </a:lnTo>
                <a:lnTo>
                  <a:pt x="591" y="131"/>
                </a:lnTo>
                <a:lnTo>
                  <a:pt x="590" y="139"/>
                </a:lnTo>
                <a:lnTo>
                  <a:pt x="588" y="146"/>
                </a:lnTo>
                <a:lnTo>
                  <a:pt x="585" y="153"/>
                </a:lnTo>
                <a:lnTo>
                  <a:pt x="582" y="159"/>
                </a:lnTo>
                <a:lnTo>
                  <a:pt x="577" y="165"/>
                </a:lnTo>
                <a:lnTo>
                  <a:pt x="571" y="170"/>
                </a:lnTo>
                <a:lnTo>
                  <a:pt x="566" y="174"/>
                </a:lnTo>
                <a:lnTo>
                  <a:pt x="559" y="178"/>
                </a:lnTo>
                <a:lnTo>
                  <a:pt x="559" y="178"/>
                </a:lnTo>
                <a:lnTo>
                  <a:pt x="564" y="197"/>
                </a:lnTo>
                <a:lnTo>
                  <a:pt x="567" y="217"/>
                </a:lnTo>
                <a:lnTo>
                  <a:pt x="569" y="238"/>
                </a:lnTo>
                <a:lnTo>
                  <a:pt x="570" y="258"/>
                </a:lnTo>
                <a:lnTo>
                  <a:pt x="685" y="258"/>
                </a:lnTo>
                <a:lnTo>
                  <a:pt x="685" y="258"/>
                </a:lnTo>
                <a:lnTo>
                  <a:pt x="683" y="236"/>
                </a:lnTo>
                <a:lnTo>
                  <a:pt x="679" y="216"/>
                </a:lnTo>
                <a:lnTo>
                  <a:pt x="674" y="196"/>
                </a:lnTo>
                <a:lnTo>
                  <a:pt x="666" y="176"/>
                </a:lnTo>
                <a:lnTo>
                  <a:pt x="657" y="158"/>
                </a:lnTo>
                <a:lnTo>
                  <a:pt x="646" y="140"/>
                </a:lnTo>
                <a:lnTo>
                  <a:pt x="635" y="124"/>
                </a:lnTo>
                <a:lnTo>
                  <a:pt x="621" y="109"/>
                </a:lnTo>
                <a:lnTo>
                  <a:pt x="621" y="109"/>
                </a:lnTo>
                <a:lnTo>
                  <a:pt x="605" y="118"/>
                </a:lnTo>
                <a:lnTo>
                  <a:pt x="591" y="126"/>
                </a:lnTo>
                <a:lnTo>
                  <a:pt x="591" y="126"/>
                </a:lnTo>
                <a:close/>
                <a:moveTo>
                  <a:pt x="413" y="503"/>
                </a:moveTo>
                <a:lnTo>
                  <a:pt x="413" y="503"/>
                </a:lnTo>
                <a:lnTo>
                  <a:pt x="397" y="484"/>
                </a:lnTo>
                <a:lnTo>
                  <a:pt x="383" y="464"/>
                </a:lnTo>
                <a:lnTo>
                  <a:pt x="371" y="444"/>
                </a:lnTo>
                <a:lnTo>
                  <a:pt x="360" y="421"/>
                </a:lnTo>
                <a:lnTo>
                  <a:pt x="360" y="421"/>
                </a:lnTo>
                <a:lnTo>
                  <a:pt x="343" y="427"/>
                </a:lnTo>
                <a:lnTo>
                  <a:pt x="328" y="434"/>
                </a:lnTo>
                <a:lnTo>
                  <a:pt x="312" y="441"/>
                </a:lnTo>
                <a:lnTo>
                  <a:pt x="296" y="449"/>
                </a:lnTo>
                <a:lnTo>
                  <a:pt x="296" y="449"/>
                </a:lnTo>
                <a:lnTo>
                  <a:pt x="308" y="460"/>
                </a:lnTo>
                <a:lnTo>
                  <a:pt x="322" y="469"/>
                </a:lnTo>
                <a:lnTo>
                  <a:pt x="336" y="477"/>
                </a:lnTo>
                <a:lnTo>
                  <a:pt x="350" y="483"/>
                </a:lnTo>
                <a:lnTo>
                  <a:pt x="365" y="490"/>
                </a:lnTo>
                <a:lnTo>
                  <a:pt x="380" y="496"/>
                </a:lnTo>
                <a:lnTo>
                  <a:pt x="396" y="499"/>
                </a:lnTo>
                <a:lnTo>
                  <a:pt x="413" y="503"/>
                </a:lnTo>
                <a:lnTo>
                  <a:pt x="413" y="503"/>
                </a:lnTo>
                <a:close/>
                <a:moveTo>
                  <a:pt x="296" y="90"/>
                </a:moveTo>
                <a:lnTo>
                  <a:pt x="296" y="90"/>
                </a:lnTo>
                <a:lnTo>
                  <a:pt x="312" y="99"/>
                </a:lnTo>
                <a:lnTo>
                  <a:pt x="328" y="106"/>
                </a:lnTo>
                <a:lnTo>
                  <a:pt x="343" y="113"/>
                </a:lnTo>
                <a:lnTo>
                  <a:pt x="360" y="119"/>
                </a:lnTo>
                <a:lnTo>
                  <a:pt x="360" y="119"/>
                </a:lnTo>
                <a:lnTo>
                  <a:pt x="371" y="97"/>
                </a:lnTo>
                <a:lnTo>
                  <a:pt x="383" y="76"/>
                </a:lnTo>
                <a:lnTo>
                  <a:pt x="397" y="56"/>
                </a:lnTo>
                <a:lnTo>
                  <a:pt x="413" y="37"/>
                </a:lnTo>
                <a:lnTo>
                  <a:pt x="413" y="37"/>
                </a:lnTo>
                <a:lnTo>
                  <a:pt x="396" y="41"/>
                </a:lnTo>
                <a:lnTo>
                  <a:pt x="380" y="45"/>
                </a:lnTo>
                <a:lnTo>
                  <a:pt x="365" y="50"/>
                </a:lnTo>
                <a:lnTo>
                  <a:pt x="350" y="56"/>
                </a:lnTo>
                <a:lnTo>
                  <a:pt x="336" y="63"/>
                </a:lnTo>
                <a:lnTo>
                  <a:pt x="322" y="72"/>
                </a:lnTo>
                <a:lnTo>
                  <a:pt x="308" y="81"/>
                </a:lnTo>
                <a:lnTo>
                  <a:pt x="296" y="90"/>
                </a:lnTo>
                <a:lnTo>
                  <a:pt x="296" y="90"/>
                </a:lnTo>
                <a:close/>
                <a:moveTo>
                  <a:pt x="602" y="449"/>
                </a:moveTo>
                <a:lnTo>
                  <a:pt x="602" y="449"/>
                </a:lnTo>
                <a:lnTo>
                  <a:pt x="587" y="440"/>
                </a:lnTo>
                <a:lnTo>
                  <a:pt x="571" y="434"/>
                </a:lnTo>
                <a:lnTo>
                  <a:pt x="556" y="427"/>
                </a:lnTo>
                <a:lnTo>
                  <a:pt x="539" y="421"/>
                </a:lnTo>
                <a:lnTo>
                  <a:pt x="539" y="421"/>
                </a:lnTo>
                <a:lnTo>
                  <a:pt x="539" y="421"/>
                </a:lnTo>
                <a:lnTo>
                  <a:pt x="527" y="443"/>
                </a:lnTo>
                <a:lnTo>
                  <a:pt x="515" y="464"/>
                </a:lnTo>
                <a:lnTo>
                  <a:pt x="501" y="484"/>
                </a:lnTo>
                <a:lnTo>
                  <a:pt x="486" y="503"/>
                </a:lnTo>
                <a:lnTo>
                  <a:pt x="486" y="503"/>
                </a:lnTo>
                <a:lnTo>
                  <a:pt x="502" y="499"/>
                </a:lnTo>
                <a:lnTo>
                  <a:pt x="518" y="496"/>
                </a:lnTo>
                <a:lnTo>
                  <a:pt x="534" y="490"/>
                </a:lnTo>
                <a:lnTo>
                  <a:pt x="549" y="483"/>
                </a:lnTo>
                <a:lnTo>
                  <a:pt x="564" y="477"/>
                </a:lnTo>
                <a:lnTo>
                  <a:pt x="577" y="467"/>
                </a:lnTo>
                <a:lnTo>
                  <a:pt x="590" y="458"/>
                </a:lnTo>
                <a:lnTo>
                  <a:pt x="602" y="449"/>
                </a:lnTo>
                <a:lnTo>
                  <a:pt x="602" y="449"/>
                </a:lnTo>
                <a:close/>
                <a:moveTo>
                  <a:pt x="514" y="415"/>
                </a:moveTo>
                <a:lnTo>
                  <a:pt x="514" y="415"/>
                </a:lnTo>
                <a:lnTo>
                  <a:pt x="498" y="412"/>
                </a:lnTo>
                <a:lnTo>
                  <a:pt x="482" y="410"/>
                </a:lnTo>
                <a:lnTo>
                  <a:pt x="466" y="409"/>
                </a:lnTo>
                <a:lnTo>
                  <a:pt x="450" y="409"/>
                </a:lnTo>
                <a:lnTo>
                  <a:pt x="450" y="409"/>
                </a:lnTo>
                <a:lnTo>
                  <a:pt x="433" y="409"/>
                </a:lnTo>
                <a:lnTo>
                  <a:pt x="417" y="410"/>
                </a:lnTo>
                <a:lnTo>
                  <a:pt x="400" y="412"/>
                </a:lnTo>
                <a:lnTo>
                  <a:pt x="384" y="415"/>
                </a:lnTo>
                <a:lnTo>
                  <a:pt x="384" y="415"/>
                </a:lnTo>
                <a:lnTo>
                  <a:pt x="398" y="440"/>
                </a:lnTo>
                <a:lnTo>
                  <a:pt x="413" y="463"/>
                </a:lnTo>
                <a:lnTo>
                  <a:pt x="430" y="486"/>
                </a:lnTo>
                <a:lnTo>
                  <a:pt x="449" y="505"/>
                </a:lnTo>
                <a:lnTo>
                  <a:pt x="449" y="505"/>
                </a:lnTo>
                <a:lnTo>
                  <a:pt x="468" y="486"/>
                </a:lnTo>
                <a:lnTo>
                  <a:pt x="485" y="463"/>
                </a:lnTo>
                <a:lnTo>
                  <a:pt x="501" y="440"/>
                </a:lnTo>
                <a:lnTo>
                  <a:pt x="514" y="415"/>
                </a:lnTo>
                <a:lnTo>
                  <a:pt x="514" y="415"/>
                </a:lnTo>
                <a:close/>
                <a:moveTo>
                  <a:pt x="285" y="353"/>
                </a:moveTo>
                <a:lnTo>
                  <a:pt x="285" y="353"/>
                </a:lnTo>
                <a:lnTo>
                  <a:pt x="290" y="353"/>
                </a:lnTo>
                <a:lnTo>
                  <a:pt x="294" y="353"/>
                </a:lnTo>
                <a:lnTo>
                  <a:pt x="296" y="354"/>
                </a:lnTo>
                <a:lnTo>
                  <a:pt x="298" y="358"/>
                </a:lnTo>
                <a:lnTo>
                  <a:pt x="298" y="360"/>
                </a:lnTo>
                <a:lnTo>
                  <a:pt x="298" y="364"/>
                </a:lnTo>
                <a:lnTo>
                  <a:pt x="296" y="372"/>
                </a:lnTo>
                <a:lnTo>
                  <a:pt x="291" y="381"/>
                </a:lnTo>
                <a:lnTo>
                  <a:pt x="285" y="389"/>
                </a:lnTo>
                <a:lnTo>
                  <a:pt x="278" y="395"/>
                </a:lnTo>
                <a:lnTo>
                  <a:pt x="275" y="396"/>
                </a:lnTo>
                <a:lnTo>
                  <a:pt x="272" y="397"/>
                </a:lnTo>
                <a:lnTo>
                  <a:pt x="272" y="397"/>
                </a:lnTo>
                <a:lnTo>
                  <a:pt x="265" y="412"/>
                </a:lnTo>
                <a:lnTo>
                  <a:pt x="257" y="426"/>
                </a:lnTo>
                <a:lnTo>
                  <a:pt x="247" y="438"/>
                </a:lnTo>
                <a:lnTo>
                  <a:pt x="237" y="449"/>
                </a:lnTo>
                <a:lnTo>
                  <a:pt x="226" y="460"/>
                </a:lnTo>
                <a:lnTo>
                  <a:pt x="215" y="466"/>
                </a:lnTo>
                <a:lnTo>
                  <a:pt x="204" y="471"/>
                </a:lnTo>
                <a:lnTo>
                  <a:pt x="198" y="472"/>
                </a:lnTo>
                <a:lnTo>
                  <a:pt x="194" y="473"/>
                </a:lnTo>
                <a:lnTo>
                  <a:pt x="194" y="473"/>
                </a:lnTo>
                <a:lnTo>
                  <a:pt x="189" y="472"/>
                </a:lnTo>
                <a:lnTo>
                  <a:pt x="184" y="471"/>
                </a:lnTo>
                <a:lnTo>
                  <a:pt x="173" y="466"/>
                </a:lnTo>
                <a:lnTo>
                  <a:pt x="162" y="460"/>
                </a:lnTo>
                <a:lnTo>
                  <a:pt x="151" y="449"/>
                </a:lnTo>
                <a:lnTo>
                  <a:pt x="140" y="438"/>
                </a:lnTo>
                <a:lnTo>
                  <a:pt x="131" y="426"/>
                </a:lnTo>
                <a:lnTo>
                  <a:pt x="122" y="412"/>
                </a:lnTo>
                <a:lnTo>
                  <a:pt x="116" y="397"/>
                </a:lnTo>
                <a:lnTo>
                  <a:pt x="116" y="397"/>
                </a:lnTo>
                <a:lnTo>
                  <a:pt x="113" y="396"/>
                </a:lnTo>
                <a:lnTo>
                  <a:pt x="110" y="395"/>
                </a:lnTo>
                <a:lnTo>
                  <a:pt x="103" y="389"/>
                </a:lnTo>
                <a:lnTo>
                  <a:pt x="97" y="381"/>
                </a:lnTo>
                <a:lnTo>
                  <a:pt x="92" y="372"/>
                </a:lnTo>
                <a:lnTo>
                  <a:pt x="89" y="364"/>
                </a:lnTo>
                <a:lnTo>
                  <a:pt x="89" y="360"/>
                </a:lnTo>
                <a:lnTo>
                  <a:pt x="89" y="358"/>
                </a:lnTo>
                <a:lnTo>
                  <a:pt x="92" y="354"/>
                </a:lnTo>
                <a:lnTo>
                  <a:pt x="94" y="353"/>
                </a:lnTo>
                <a:lnTo>
                  <a:pt x="99" y="353"/>
                </a:lnTo>
                <a:lnTo>
                  <a:pt x="103" y="353"/>
                </a:lnTo>
                <a:lnTo>
                  <a:pt x="103" y="353"/>
                </a:lnTo>
                <a:lnTo>
                  <a:pt x="101" y="341"/>
                </a:lnTo>
                <a:lnTo>
                  <a:pt x="99" y="328"/>
                </a:lnTo>
                <a:lnTo>
                  <a:pt x="97" y="316"/>
                </a:lnTo>
                <a:lnTo>
                  <a:pt x="100" y="302"/>
                </a:lnTo>
                <a:lnTo>
                  <a:pt x="100" y="302"/>
                </a:lnTo>
                <a:lnTo>
                  <a:pt x="102" y="295"/>
                </a:lnTo>
                <a:lnTo>
                  <a:pt x="104" y="289"/>
                </a:lnTo>
                <a:lnTo>
                  <a:pt x="111" y="276"/>
                </a:lnTo>
                <a:lnTo>
                  <a:pt x="120" y="265"/>
                </a:lnTo>
                <a:lnTo>
                  <a:pt x="130" y="255"/>
                </a:lnTo>
                <a:lnTo>
                  <a:pt x="142" y="246"/>
                </a:lnTo>
                <a:lnTo>
                  <a:pt x="155" y="239"/>
                </a:lnTo>
                <a:lnTo>
                  <a:pt x="169" y="233"/>
                </a:lnTo>
                <a:lnTo>
                  <a:pt x="182" y="230"/>
                </a:lnTo>
                <a:lnTo>
                  <a:pt x="196" y="227"/>
                </a:lnTo>
                <a:lnTo>
                  <a:pt x="211" y="227"/>
                </a:lnTo>
                <a:lnTo>
                  <a:pt x="223" y="230"/>
                </a:lnTo>
                <a:lnTo>
                  <a:pt x="236" y="233"/>
                </a:lnTo>
                <a:lnTo>
                  <a:pt x="246" y="239"/>
                </a:lnTo>
                <a:lnTo>
                  <a:pt x="252" y="242"/>
                </a:lnTo>
                <a:lnTo>
                  <a:pt x="255" y="246"/>
                </a:lnTo>
                <a:lnTo>
                  <a:pt x="260" y="250"/>
                </a:lnTo>
                <a:lnTo>
                  <a:pt x="263" y="256"/>
                </a:lnTo>
                <a:lnTo>
                  <a:pt x="265" y="261"/>
                </a:lnTo>
                <a:lnTo>
                  <a:pt x="267" y="267"/>
                </a:lnTo>
                <a:lnTo>
                  <a:pt x="267" y="267"/>
                </a:lnTo>
                <a:lnTo>
                  <a:pt x="273" y="270"/>
                </a:lnTo>
                <a:lnTo>
                  <a:pt x="278" y="274"/>
                </a:lnTo>
                <a:lnTo>
                  <a:pt x="282" y="277"/>
                </a:lnTo>
                <a:lnTo>
                  <a:pt x="286" y="282"/>
                </a:lnTo>
                <a:lnTo>
                  <a:pt x="288" y="287"/>
                </a:lnTo>
                <a:lnTo>
                  <a:pt x="289" y="292"/>
                </a:lnTo>
                <a:lnTo>
                  <a:pt x="291" y="304"/>
                </a:lnTo>
                <a:lnTo>
                  <a:pt x="290" y="317"/>
                </a:lnTo>
                <a:lnTo>
                  <a:pt x="289" y="329"/>
                </a:lnTo>
                <a:lnTo>
                  <a:pt x="285" y="353"/>
                </a:lnTo>
                <a:lnTo>
                  <a:pt x="285" y="353"/>
                </a:lnTo>
                <a:close/>
                <a:moveTo>
                  <a:pt x="194" y="517"/>
                </a:moveTo>
                <a:lnTo>
                  <a:pt x="177" y="531"/>
                </a:lnTo>
                <a:lnTo>
                  <a:pt x="184" y="554"/>
                </a:lnTo>
                <a:lnTo>
                  <a:pt x="165" y="626"/>
                </a:lnTo>
                <a:lnTo>
                  <a:pt x="165" y="626"/>
                </a:lnTo>
                <a:lnTo>
                  <a:pt x="151" y="595"/>
                </a:lnTo>
                <a:lnTo>
                  <a:pt x="138" y="561"/>
                </a:lnTo>
                <a:lnTo>
                  <a:pt x="127" y="528"/>
                </a:lnTo>
                <a:lnTo>
                  <a:pt x="118" y="495"/>
                </a:lnTo>
                <a:lnTo>
                  <a:pt x="118" y="495"/>
                </a:lnTo>
                <a:lnTo>
                  <a:pt x="105" y="499"/>
                </a:lnTo>
                <a:lnTo>
                  <a:pt x="92" y="503"/>
                </a:lnTo>
                <a:lnTo>
                  <a:pt x="79" y="506"/>
                </a:lnTo>
                <a:lnTo>
                  <a:pt x="66" y="511"/>
                </a:lnTo>
                <a:lnTo>
                  <a:pt x="53" y="516"/>
                </a:lnTo>
                <a:lnTo>
                  <a:pt x="43" y="523"/>
                </a:lnTo>
                <a:lnTo>
                  <a:pt x="38" y="526"/>
                </a:lnTo>
                <a:lnTo>
                  <a:pt x="34" y="531"/>
                </a:lnTo>
                <a:lnTo>
                  <a:pt x="29" y="537"/>
                </a:lnTo>
                <a:lnTo>
                  <a:pt x="26" y="542"/>
                </a:lnTo>
                <a:lnTo>
                  <a:pt x="26" y="542"/>
                </a:lnTo>
                <a:lnTo>
                  <a:pt x="20" y="556"/>
                </a:lnTo>
                <a:lnTo>
                  <a:pt x="16" y="573"/>
                </a:lnTo>
                <a:lnTo>
                  <a:pt x="11" y="592"/>
                </a:lnTo>
                <a:lnTo>
                  <a:pt x="8" y="614"/>
                </a:lnTo>
                <a:lnTo>
                  <a:pt x="6" y="636"/>
                </a:lnTo>
                <a:lnTo>
                  <a:pt x="3" y="659"/>
                </a:lnTo>
                <a:lnTo>
                  <a:pt x="0" y="704"/>
                </a:lnTo>
                <a:lnTo>
                  <a:pt x="0" y="704"/>
                </a:lnTo>
                <a:lnTo>
                  <a:pt x="1" y="710"/>
                </a:lnTo>
                <a:lnTo>
                  <a:pt x="4" y="715"/>
                </a:lnTo>
                <a:lnTo>
                  <a:pt x="4" y="715"/>
                </a:lnTo>
                <a:lnTo>
                  <a:pt x="10" y="719"/>
                </a:lnTo>
                <a:lnTo>
                  <a:pt x="16" y="720"/>
                </a:lnTo>
                <a:lnTo>
                  <a:pt x="372" y="720"/>
                </a:lnTo>
                <a:lnTo>
                  <a:pt x="372" y="720"/>
                </a:lnTo>
                <a:lnTo>
                  <a:pt x="379" y="719"/>
                </a:lnTo>
                <a:lnTo>
                  <a:pt x="383" y="715"/>
                </a:lnTo>
                <a:lnTo>
                  <a:pt x="383" y="715"/>
                </a:lnTo>
                <a:lnTo>
                  <a:pt x="387" y="710"/>
                </a:lnTo>
                <a:lnTo>
                  <a:pt x="388" y="704"/>
                </a:lnTo>
                <a:lnTo>
                  <a:pt x="388" y="704"/>
                </a:lnTo>
                <a:lnTo>
                  <a:pt x="384" y="659"/>
                </a:lnTo>
                <a:lnTo>
                  <a:pt x="382" y="636"/>
                </a:lnTo>
                <a:lnTo>
                  <a:pt x="380" y="614"/>
                </a:lnTo>
                <a:lnTo>
                  <a:pt x="376" y="592"/>
                </a:lnTo>
                <a:lnTo>
                  <a:pt x="372" y="573"/>
                </a:lnTo>
                <a:lnTo>
                  <a:pt x="367" y="556"/>
                </a:lnTo>
                <a:lnTo>
                  <a:pt x="362" y="542"/>
                </a:lnTo>
                <a:lnTo>
                  <a:pt x="362" y="542"/>
                </a:lnTo>
                <a:lnTo>
                  <a:pt x="358" y="537"/>
                </a:lnTo>
                <a:lnTo>
                  <a:pt x="355" y="531"/>
                </a:lnTo>
                <a:lnTo>
                  <a:pt x="350" y="526"/>
                </a:lnTo>
                <a:lnTo>
                  <a:pt x="345" y="523"/>
                </a:lnTo>
                <a:lnTo>
                  <a:pt x="334" y="516"/>
                </a:lnTo>
                <a:lnTo>
                  <a:pt x="322" y="511"/>
                </a:lnTo>
                <a:lnTo>
                  <a:pt x="309" y="506"/>
                </a:lnTo>
                <a:lnTo>
                  <a:pt x="296" y="503"/>
                </a:lnTo>
                <a:lnTo>
                  <a:pt x="283" y="499"/>
                </a:lnTo>
                <a:lnTo>
                  <a:pt x="271" y="495"/>
                </a:lnTo>
                <a:lnTo>
                  <a:pt x="271" y="495"/>
                </a:lnTo>
                <a:lnTo>
                  <a:pt x="262" y="528"/>
                </a:lnTo>
                <a:lnTo>
                  <a:pt x="250" y="561"/>
                </a:lnTo>
                <a:lnTo>
                  <a:pt x="237" y="595"/>
                </a:lnTo>
                <a:lnTo>
                  <a:pt x="222" y="626"/>
                </a:lnTo>
                <a:lnTo>
                  <a:pt x="205" y="554"/>
                </a:lnTo>
                <a:lnTo>
                  <a:pt x="211" y="531"/>
                </a:lnTo>
                <a:lnTo>
                  <a:pt x="194" y="517"/>
                </a:lnTo>
                <a:lnTo>
                  <a:pt x="194" y="517"/>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a:p>
        </p:txBody>
      </p:sp>
      <p:grpSp>
        <p:nvGrpSpPr>
          <p:cNvPr id="145" name="Group 144">
            <a:extLst>
              <a:ext uri="{FF2B5EF4-FFF2-40B4-BE49-F238E27FC236}">
                <a16:creationId xmlns:a16="http://schemas.microsoft.com/office/drawing/2014/main" id="{98726195-8123-4D83-9C98-C26E94065D93}"/>
              </a:ext>
            </a:extLst>
          </p:cNvPr>
          <p:cNvGrpSpPr/>
          <p:nvPr/>
        </p:nvGrpSpPr>
        <p:grpSpPr>
          <a:xfrm>
            <a:off x="8037587" y="3017551"/>
            <a:ext cx="460131" cy="458268"/>
            <a:chOff x="6375400" y="1657350"/>
            <a:chExt cx="392113" cy="390525"/>
          </a:xfrm>
          <a:solidFill>
            <a:schemeClr val="bg1"/>
          </a:solidFill>
        </p:grpSpPr>
        <p:sp>
          <p:nvSpPr>
            <p:cNvPr id="146" name="Freeform 145">
              <a:extLst>
                <a:ext uri="{FF2B5EF4-FFF2-40B4-BE49-F238E27FC236}">
                  <a16:creationId xmlns:a16="http://schemas.microsoft.com/office/drawing/2014/main" id="{68450570-DA24-44D6-8CEF-C17A3E619410}"/>
                </a:ext>
              </a:extLst>
            </p:cNvPr>
            <p:cNvSpPr>
              <a:spLocks noEditPoints="1"/>
            </p:cNvSpPr>
            <p:nvPr/>
          </p:nvSpPr>
          <p:spPr bwMode="auto">
            <a:xfrm>
              <a:off x="6429375" y="1690688"/>
              <a:ext cx="338138" cy="284163"/>
            </a:xfrm>
            <a:custGeom>
              <a:avLst/>
              <a:gdLst>
                <a:gd name="T0" fmla="*/ 117 w 637"/>
                <a:gd name="T1" fmla="*/ 32 h 538"/>
                <a:gd name="T2" fmla="*/ 136 w 637"/>
                <a:gd name="T3" fmla="*/ 7 h 538"/>
                <a:gd name="T4" fmla="*/ 161 w 637"/>
                <a:gd name="T5" fmla="*/ 0 h 538"/>
                <a:gd name="T6" fmla="*/ 193 w 637"/>
                <a:gd name="T7" fmla="*/ 14 h 538"/>
                <a:gd name="T8" fmla="*/ 207 w 637"/>
                <a:gd name="T9" fmla="*/ 47 h 538"/>
                <a:gd name="T10" fmla="*/ 203 w 637"/>
                <a:gd name="T11" fmla="*/ 66 h 538"/>
                <a:gd name="T12" fmla="*/ 172 w 637"/>
                <a:gd name="T13" fmla="*/ 91 h 538"/>
                <a:gd name="T14" fmla="*/ 156 w 637"/>
                <a:gd name="T15" fmla="*/ 92 h 538"/>
                <a:gd name="T16" fmla="*/ 124 w 637"/>
                <a:gd name="T17" fmla="*/ 74 h 538"/>
                <a:gd name="T18" fmla="*/ 364 w 637"/>
                <a:gd name="T19" fmla="*/ 341 h 538"/>
                <a:gd name="T20" fmla="*/ 440 w 637"/>
                <a:gd name="T21" fmla="*/ 445 h 538"/>
                <a:gd name="T22" fmla="*/ 495 w 637"/>
                <a:gd name="T23" fmla="*/ 403 h 538"/>
                <a:gd name="T24" fmla="*/ 491 w 637"/>
                <a:gd name="T25" fmla="*/ 375 h 538"/>
                <a:gd name="T26" fmla="*/ 511 w 637"/>
                <a:gd name="T27" fmla="*/ 346 h 538"/>
                <a:gd name="T28" fmla="*/ 537 w 637"/>
                <a:gd name="T29" fmla="*/ 338 h 538"/>
                <a:gd name="T30" fmla="*/ 561 w 637"/>
                <a:gd name="T31" fmla="*/ 345 h 538"/>
                <a:gd name="T32" fmla="*/ 581 w 637"/>
                <a:gd name="T33" fmla="*/ 373 h 538"/>
                <a:gd name="T34" fmla="*/ 582 w 637"/>
                <a:gd name="T35" fmla="*/ 393 h 538"/>
                <a:gd name="T36" fmla="*/ 563 w 637"/>
                <a:gd name="T37" fmla="*/ 423 h 538"/>
                <a:gd name="T38" fmla="*/ 537 w 637"/>
                <a:gd name="T39" fmla="*/ 431 h 538"/>
                <a:gd name="T40" fmla="*/ 482 w 637"/>
                <a:gd name="T41" fmla="*/ 472 h 538"/>
                <a:gd name="T42" fmla="*/ 486 w 637"/>
                <a:gd name="T43" fmla="*/ 501 h 538"/>
                <a:gd name="T44" fmla="*/ 466 w 637"/>
                <a:gd name="T45" fmla="*/ 530 h 538"/>
                <a:gd name="T46" fmla="*/ 440 w 637"/>
                <a:gd name="T47" fmla="*/ 538 h 538"/>
                <a:gd name="T48" fmla="*/ 408 w 637"/>
                <a:gd name="T49" fmla="*/ 525 h 538"/>
                <a:gd name="T50" fmla="*/ 394 w 637"/>
                <a:gd name="T51" fmla="*/ 492 h 538"/>
                <a:gd name="T52" fmla="*/ 398 w 637"/>
                <a:gd name="T53" fmla="*/ 472 h 538"/>
                <a:gd name="T54" fmla="*/ 364 w 637"/>
                <a:gd name="T55" fmla="*/ 341 h 538"/>
                <a:gd name="T56" fmla="*/ 168 w 637"/>
                <a:gd name="T57" fmla="*/ 63 h 538"/>
                <a:gd name="T58" fmla="*/ 178 w 637"/>
                <a:gd name="T59" fmla="*/ 47 h 538"/>
                <a:gd name="T60" fmla="*/ 173 w 637"/>
                <a:gd name="T61" fmla="*/ 34 h 538"/>
                <a:gd name="T62" fmla="*/ 161 w 637"/>
                <a:gd name="T63" fmla="*/ 29 h 538"/>
                <a:gd name="T64" fmla="*/ 144 w 637"/>
                <a:gd name="T65" fmla="*/ 40 h 538"/>
                <a:gd name="T66" fmla="*/ 144 w 637"/>
                <a:gd name="T67" fmla="*/ 50 h 538"/>
                <a:gd name="T68" fmla="*/ 157 w 637"/>
                <a:gd name="T69" fmla="*/ 64 h 538"/>
                <a:gd name="T70" fmla="*/ 537 w 637"/>
                <a:gd name="T71" fmla="*/ 401 h 538"/>
                <a:gd name="T72" fmla="*/ 553 w 637"/>
                <a:gd name="T73" fmla="*/ 391 h 538"/>
                <a:gd name="T74" fmla="*/ 554 w 637"/>
                <a:gd name="T75" fmla="*/ 381 h 538"/>
                <a:gd name="T76" fmla="*/ 540 w 637"/>
                <a:gd name="T77" fmla="*/ 367 h 538"/>
                <a:gd name="T78" fmla="*/ 530 w 637"/>
                <a:gd name="T79" fmla="*/ 368 h 538"/>
                <a:gd name="T80" fmla="*/ 519 w 637"/>
                <a:gd name="T81" fmla="*/ 384 h 538"/>
                <a:gd name="T82" fmla="*/ 524 w 637"/>
                <a:gd name="T83" fmla="*/ 397 h 538"/>
                <a:gd name="T84" fmla="*/ 537 w 637"/>
                <a:gd name="T85" fmla="*/ 401 h 538"/>
                <a:gd name="T86" fmla="*/ 447 w 637"/>
                <a:gd name="T87" fmla="*/ 508 h 538"/>
                <a:gd name="T88" fmla="*/ 457 w 637"/>
                <a:gd name="T89" fmla="*/ 492 h 538"/>
                <a:gd name="T90" fmla="*/ 453 w 637"/>
                <a:gd name="T91" fmla="*/ 479 h 538"/>
                <a:gd name="T92" fmla="*/ 440 w 637"/>
                <a:gd name="T93" fmla="*/ 475 h 538"/>
                <a:gd name="T94" fmla="*/ 425 w 637"/>
                <a:gd name="T95" fmla="*/ 485 h 538"/>
                <a:gd name="T96" fmla="*/ 423 w 637"/>
                <a:gd name="T97" fmla="*/ 495 h 538"/>
                <a:gd name="T98" fmla="*/ 437 w 637"/>
                <a:gd name="T99" fmla="*/ 509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37" h="538">
                  <a:moveTo>
                    <a:pt x="0" y="84"/>
                  </a:moveTo>
                  <a:lnTo>
                    <a:pt x="115" y="40"/>
                  </a:lnTo>
                  <a:lnTo>
                    <a:pt x="115" y="40"/>
                  </a:lnTo>
                  <a:lnTo>
                    <a:pt x="117" y="32"/>
                  </a:lnTo>
                  <a:lnTo>
                    <a:pt x="121" y="24"/>
                  </a:lnTo>
                  <a:lnTo>
                    <a:pt x="125" y="17"/>
                  </a:lnTo>
                  <a:lnTo>
                    <a:pt x="131" y="12"/>
                  </a:lnTo>
                  <a:lnTo>
                    <a:pt x="136" y="7"/>
                  </a:lnTo>
                  <a:lnTo>
                    <a:pt x="144" y="4"/>
                  </a:lnTo>
                  <a:lnTo>
                    <a:pt x="152" y="1"/>
                  </a:lnTo>
                  <a:lnTo>
                    <a:pt x="161" y="0"/>
                  </a:lnTo>
                  <a:lnTo>
                    <a:pt x="161" y="0"/>
                  </a:lnTo>
                  <a:lnTo>
                    <a:pt x="170" y="1"/>
                  </a:lnTo>
                  <a:lnTo>
                    <a:pt x="178" y="4"/>
                  </a:lnTo>
                  <a:lnTo>
                    <a:pt x="186" y="8"/>
                  </a:lnTo>
                  <a:lnTo>
                    <a:pt x="193" y="14"/>
                  </a:lnTo>
                  <a:lnTo>
                    <a:pt x="199" y="21"/>
                  </a:lnTo>
                  <a:lnTo>
                    <a:pt x="203" y="29"/>
                  </a:lnTo>
                  <a:lnTo>
                    <a:pt x="207" y="37"/>
                  </a:lnTo>
                  <a:lnTo>
                    <a:pt x="207" y="47"/>
                  </a:lnTo>
                  <a:lnTo>
                    <a:pt x="207" y="47"/>
                  </a:lnTo>
                  <a:lnTo>
                    <a:pt x="207" y="53"/>
                  </a:lnTo>
                  <a:lnTo>
                    <a:pt x="206" y="59"/>
                  </a:lnTo>
                  <a:lnTo>
                    <a:pt x="203" y="66"/>
                  </a:lnTo>
                  <a:lnTo>
                    <a:pt x="200" y="72"/>
                  </a:lnTo>
                  <a:lnTo>
                    <a:pt x="321" y="269"/>
                  </a:lnTo>
                  <a:lnTo>
                    <a:pt x="296" y="296"/>
                  </a:lnTo>
                  <a:lnTo>
                    <a:pt x="172" y="91"/>
                  </a:lnTo>
                  <a:lnTo>
                    <a:pt x="172" y="91"/>
                  </a:lnTo>
                  <a:lnTo>
                    <a:pt x="161" y="92"/>
                  </a:lnTo>
                  <a:lnTo>
                    <a:pt x="161" y="92"/>
                  </a:lnTo>
                  <a:lnTo>
                    <a:pt x="156" y="92"/>
                  </a:lnTo>
                  <a:lnTo>
                    <a:pt x="150" y="91"/>
                  </a:lnTo>
                  <a:lnTo>
                    <a:pt x="140" y="87"/>
                  </a:lnTo>
                  <a:lnTo>
                    <a:pt x="131" y="82"/>
                  </a:lnTo>
                  <a:lnTo>
                    <a:pt x="124" y="74"/>
                  </a:lnTo>
                  <a:lnTo>
                    <a:pt x="0" y="120"/>
                  </a:lnTo>
                  <a:lnTo>
                    <a:pt x="0" y="84"/>
                  </a:lnTo>
                  <a:lnTo>
                    <a:pt x="0" y="84"/>
                  </a:lnTo>
                  <a:close/>
                  <a:moveTo>
                    <a:pt x="364" y="341"/>
                  </a:moveTo>
                  <a:lnTo>
                    <a:pt x="430" y="446"/>
                  </a:lnTo>
                  <a:lnTo>
                    <a:pt x="430" y="446"/>
                  </a:lnTo>
                  <a:lnTo>
                    <a:pt x="440" y="445"/>
                  </a:lnTo>
                  <a:lnTo>
                    <a:pt x="440" y="445"/>
                  </a:lnTo>
                  <a:lnTo>
                    <a:pt x="449" y="446"/>
                  </a:lnTo>
                  <a:lnTo>
                    <a:pt x="457" y="449"/>
                  </a:lnTo>
                  <a:lnTo>
                    <a:pt x="495" y="403"/>
                  </a:lnTo>
                  <a:lnTo>
                    <a:pt x="495" y="403"/>
                  </a:lnTo>
                  <a:lnTo>
                    <a:pt x="491" y="394"/>
                  </a:lnTo>
                  <a:lnTo>
                    <a:pt x="490" y="384"/>
                  </a:lnTo>
                  <a:lnTo>
                    <a:pt x="490" y="384"/>
                  </a:lnTo>
                  <a:lnTo>
                    <a:pt x="491" y="375"/>
                  </a:lnTo>
                  <a:lnTo>
                    <a:pt x="494" y="366"/>
                  </a:lnTo>
                  <a:lnTo>
                    <a:pt x="498" y="358"/>
                  </a:lnTo>
                  <a:lnTo>
                    <a:pt x="504" y="351"/>
                  </a:lnTo>
                  <a:lnTo>
                    <a:pt x="511" y="346"/>
                  </a:lnTo>
                  <a:lnTo>
                    <a:pt x="519" y="341"/>
                  </a:lnTo>
                  <a:lnTo>
                    <a:pt x="528" y="339"/>
                  </a:lnTo>
                  <a:lnTo>
                    <a:pt x="537" y="338"/>
                  </a:lnTo>
                  <a:lnTo>
                    <a:pt x="537" y="338"/>
                  </a:lnTo>
                  <a:lnTo>
                    <a:pt x="542" y="339"/>
                  </a:lnTo>
                  <a:lnTo>
                    <a:pt x="549" y="340"/>
                  </a:lnTo>
                  <a:lnTo>
                    <a:pt x="555" y="342"/>
                  </a:lnTo>
                  <a:lnTo>
                    <a:pt x="561" y="345"/>
                  </a:lnTo>
                  <a:lnTo>
                    <a:pt x="637" y="301"/>
                  </a:lnTo>
                  <a:lnTo>
                    <a:pt x="637" y="341"/>
                  </a:lnTo>
                  <a:lnTo>
                    <a:pt x="581" y="373"/>
                  </a:lnTo>
                  <a:lnTo>
                    <a:pt x="581" y="373"/>
                  </a:lnTo>
                  <a:lnTo>
                    <a:pt x="582" y="378"/>
                  </a:lnTo>
                  <a:lnTo>
                    <a:pt x="583" y="384"/>
                  </a:lnTo>
                  <a:lnTo>
                    <a:pt x="583" y="384"/>
                  </a:lnTo>
                  <a:lnTo>
                    <a:pt x="582" y="393"/>
                  </a:lnTo>
                  <a:lnTo>
                    <a:pt x="579" y="402"/>
                  </a:lnTo>
                  <a:lnTo>
                    <a:pt x="575" y="410"/>
                  </a:lnTo>
                  <a:lnTo>
                    <a:pt x="570" y="417"/>
                  </a:lnTo>
                  <a:lnTo>
                    <a:pt x="563" y="423"/>
                  </a:lnTo>
                  <a:lnTo>
                    <a:pt x="555" y="426"/>
                  </a:lnTo>
                  <a:lnTo>
                    <a:pt x="546" y="429"/>
                  </a:lnTo>
                  <a:lnTo>
                    <a:pt x="537" y="431"/>
                  </a:lnTo>
                  <a:lnTo>
                    <a:pt x="537" y="431"/>
                  </a:lnTo>
                  <a:lnTo>
                    <a:pt x="528" y="429"/>
                  </a:lnTo>
                  <a:lnTo>
                    <a:pt x="520" y="427"/>
                  </a:lnTo>
                  <a:lnTo>
                    <a:pt x="482" y="472"/>
                  </a:lnTo>
                  <a:lnTo>
                    <a:pt x="482" y="472"/>
                  </a:lnTo>
                  <a:lnTo>
                    <a:pt x="486" y="482"/>
                  </a:lnTo>
                  <a:lnTo>
                    <a:pt x="487" y="492"/>
                  </a:lnTo>
                  <a:lnTo>
                    <a:pt x="487" y="492"/>
                  </a:lnTo>
                  <a:lnTo>
                    <a:pt x="486" y="501"/>
                  </a:lnTo>
                  <a:lnTo>
                    <a:pt x="483" y="510"/>
                  </a:lnTo>
                  <a:lnTo>
                    <a:pt x="479" y="518"/>
                  </a:lnTo>
                  <a:lnTo>
                    <a:pt x="473" y="525"/>
                  </a:lnTo>
                  <a:lnTo>
                    <a:pt x="466" y="530"/>
                  </a:lnTo>
                  <a:lnTo>
                    <a:pt x="459" y="535"/>
                  </a:lnTo>
                  <a:lnTo>
                    <a:pt x="449" y="537"/>
                  </a:lnTo>
                  <a:lnTo>
                    <a:pt x="440" y="538"/>
                  </a:lnTo>
                  <a:lnTo>
                    <a:pt x="440" y="538"/>
                  </a:lnTo>
                  <a:lnTo>
                    <a:pt x="431" y="537"/>
                  </a:lnTo>
                  <a:lnTo>
                    <a:pt x="422" y="535"/>
                  </a:lnTo>
                  <a:lnTo>
                    <a:pt x="414" y="530"/>
                  </a:lnTo>
                  <a:lnTo>
                    <a:pt x="408" y="525"/>
                  </a:lnTo>
                  <a:lnTo>
                    <a:pt x="402" y="518"/>
                  </a:lnTo>
                  <a:lnTo>
                    <a:pt x="398" y="510"/>
                  </a:lnTo>
                  <a:lnTo>
                    <a:pt x="395" y="501"/>
                  </a:lnTo>
                  <a:lnTo>
                    <a:pt x="394" y="492"/>
                  </a:lnTo>
                  <a:lnTo>
                    <a:pt x="394" y="492"/>
                  </a:lnTo>
                  <a:lnTo>
                    <a:pt x="395" y="485"/>
                  </a:lnTo>
                  <a:lnTo>
                    <a:pt x="396" y="478"/>
                  </a:lnTo>
                  <a:lnTo>
                    <a:pt x="398" y="472"/>
                  </a:lnTo>
                  <a:lnTo>
                    <a:pt x="402" y="467"/>
                  </a:lnTo>
                  <a:lnTo>
                    <a:pt x="341" y="367"/>
                  </a:lnTo>
                  <a:lnTo>
                    <a:pt x="364" y="341"/>
                  </a:lnTo>
                  <a:lnTo>
                    <a:pt x="364" y="341"/>
                  </a:lnTo>
                  <a:close/>
                  <a:moveTo>
                    <a:pt x="161" y="64"/>
                  </a:moveTo>
                  <a:lnTo>
                    <a:pt x="161" y="64"/>
                  </a:lnTo>
                  <a:lnTo>
                    <a:pt x="165" y="64"/>
                  </a:lnTo>
                  <a:lnTo>
                    <a:pt x="168" y="63"/>
                  </a:lnTo>
                  <a:lnTo>
                    <a:pt x="173" y="58"/>
                  </a:lnTo>
                  <a:lnTo>
                    <a:pt x="177" y="53"/>
                  </a:lnTo>
                  <a:lnTo>
                    <a:pt x="178" y="50"/>
                  </a:lnTo>
                  <a:lnTo>
                    <a:pt x="178" y="47"/>
                  </a:lnTo>
                  <a:lnTo>
                    <a:pt x="178" y="47"/>
                  </a:lnTo>
                  <a:lnTo>
                    <a:pt x="178" y="43"/>
                  </a:lnTo>
                  <a:lnTo>
                    <a:pt x="177" y="40"/>
                  </a:lnTo>
                  <a:lnTo>
                    <a:pt x="173" y="34"/>
                  </a:lnTo>
                  <a:lnTo>
                    <a:pt x="168" y="31"/>
                  </a:lnTo>
                  <a:lnTo>
                    <a:pt x="165" y="30"/>
                  </a:lnTo>
                  <a:lnTo>
                    <a:pt x="161" y="29"/>
                  </a:lnTo>
                  <a:lnTo>
                    <a:pt x="161" y="29"/>
                  </a:lnTo>
                  <a:lnTo>
                    <a:pt x="157" y="30"/>
                  </a:lnTo>
                  <a:lnTo>
                    <a:pt x="155" y="31"/>
                  </a:lnTo>
                  <a:lnTo>
                    <a:pt x="149" y="34"/>
                  </a:lnTo>
                  <a:lnTo>
                    <a:pt x="144" y="40"/>
                  </a:lnTo>
                  <a:lnTo>
                    <a:pt x="144" y="43"/>
                  </a:lnTo>
                  <a:lnTo>
                    <a:pt x="143" y="47"/>
                  </a:lnTo>
                  <a:lnTo>
                    <a:pt x="143" y="47"/>
                  </a:lnTo>
                  <a:lnTo>
                    <a:pt x="144" y="50"/>
                  </a:lnTo>
                  <a:lnTo>
                    <a:pt x="144" y="53"/>
                  </a:lnTo>
                  <a:lnTo>
                    <a:pt x="149" y="58"/>
                  </a:lnTo>
                  <a:lnTo>
                    <a:pt x="155" y="63"/>
                  </a:lnTo>
                  <a:lnTo>
                    <a:pt x="157" y="64"/>
                  </a:lnTo>
                  <a:lnTo>
                    <a:pt x="161" y="64"/>
                  </a:lnTo>
                  <a:lnTo>
                    <a:pt x="161" y="64"/>
                  </a:lnTo>
                  <a:close/>
                  <a:moveTo>
                    <a:pt x="537" y="401"/>
                  </a:moveTo>
                  <a:lnTo>
                    <a:pt x="537" y="401"/>
                  </a:lnTo>
                  <a:lnTo>
                    <a:pt x="540" y="401"/>
                  </a:lnTo>
                  <a:lnTo>
                    <a:pt x="544" y="400"/>
                  </a:lnTo>
                  <a:lnTo>
                    <a:pt x="549" y="397"/>
                  </a:lnTo>
                  <a:lnTo>
                    <a:pt x="553" y="391"/>
                  </a:lnTo>
                  <a:lnTo>
                    <a:pt x="554" y="388"/>
                  </a:lnTo>
                  <a:lnTo>
                    <a:pt x="554" y="384"/>
                  </a:lnTo>
                  <a:lnTo>
                    <a:pt x="554" y="384"/>
                  </a:lnTo>
                  <a:lnTo>
                    <a:pt x="554" y="381"/>
                  </a:lnTo>
                  <a:lnTo>
                    <a:pt x="553" y="377"/>
                  </a:lnTo>
                  <a:lnTo>
                    <a:pt x="549" y="372"/>
                  </a:lnTo>
                  <a:lnTo>
                    <a:pt x="544" y="368"/>
                  </a:lnTo>
                  <a:lnTo>
                    <a:pt x="540" y="367"/>
                  </a:lnTo>
                  <a:lnTo>
                    <a:pt x="537" y="367"/>
                  </a:lnTo>
                  <a:lnTo>
                    <a:pt x="537" y="367"/>
                  </a:lnTo>
                  <a:lnTo>
                    <a:pt x="533" y="367"/>
                  </a:lnTo>
                  <a:lnTo>
                    <a:pt x="530" y="368"/>
                  </a:lnTo>
                  <a:lnTo>
                    <a:pt x="524" y="372"/>
                  </a:lnTo>
                  <a:lnTo>
                    <a:pt x="521" y="377"/>
                  </a:lnTo>
                  <a:lnTo>
                    <a:pt x="520" y="381"/>
                  </a:lnTo>
                  <a:lnTo>
                    <a:pt x="519" y="384"/>
                  </a:lnTo>
                  <a:lnTo>
                    <a:pt x="519" y="384"/>
                  </a:lnTo>
                  <a:lnTo>
                    <a:pt x="520" y="388"/>
                  </a:lnTo>
                  <a:lnTo>
                    <a:pt x="521" y="391"/>
                  </a:lnTo>
                  <a:lnTo>
                    <a:pt x="524" y="397"/>
                  </a:lnTo>
                  <a:lnTo>
                    <a:pt x="530" y="400"/>
                  </a:lnTo>
                  <a:lnTo>
                    <a:pt x="533" y="401"/>
                  </a:lnTo>
                  <a:lnTo>
                    <a:pt x="537" y="401"/>
                  </a:lnTo>
                  <a:lnTo>
                    <a:pt x="537" y="401"/>
                  </a:lnTo>
                  <a:close/>
                  <a:moveTo>
                    <a:pt x="440" y="509"/>
                  </a:moveTo>
                  <a:lnTo>
                    <a:pt x="440" y="509"/>
                  </a:lnTo>
                  <a:lnTo>
                    <a:pt x="444" y="509"/>
                  </a:lnTo>
                  <a:lnTo>
                    <a:pt x="447" y="508"/>
                  </a:lnTo>
                  <a:lnTo>
                    <a:pt x="453" y="504"/>
                  </a:lnTo>
                  <a:lnTo>
                    <a:pt x="456" y="499"/>
                  </a:lnTo>
                  <a:lnTo>
                    <a:pt x="457" y="495"/>
                  </a:lnTo>
                  <a:lnTo>
                    <a:pt x="457" y="492"/>
                  </a:lnTo>
                  <a:lnTo>
                    <a:pt x="457" y="492"/>
                  </a:lnTo>
                  <a:lnTo>
                    <a:pt x="457" y="488"/>
                  </a:lnTo>
                  <a:lnTo>
                    <a:pt x="456" y="485"/>
                  </a:lnTo>
                  <a:lnTo>
                    <a:pt x="453" y="479"/>
                  </a:lnTo>
                  <a:lnTo>
                    <a:pt x="447" y="476"/>
                  </a:lnTo>
                  <a:lnTo>
                    <a:pt x="444" y="475"/>
                  </a:lnTo>
                  <a:lnTo>
                    <a:pt x="440" y="475"/>
                  </a:lnTo>
                  <a:lnTo>
                    <a:pt x="440" y="475"/>
                  </a:lnTo>
                  <a:lnTo>
                    <a:pt x="437" y="475"/>
                  </a:lnTo>
                  <a:lnTo>
                    <a:pt x="434" y="476"/>
                  </a:lnTo>
                  <a:lnTo>
                    <a:pt x="428" y="479"/>
                  </a:lnTo>
                  <a:lnTo>
                    <a:pt x="425" y="485"/>
                  </a:lnTo>
                  <a:lnTo>
                    <a:pt x="423" y="488"/>
                  </a:lnTo>
                  <a:lnTo>
                    <a:pt x="423" y="492"/>
                  </a:lnTo>
                  <a:lnTo>
                    <a:pt x="423" y="492"/>
                  </a:lnTo>
                  <a:lnTo>
                    <a:pt x="423" y="495"/>
                  </a:lnTo>
                  <a:lnTo>
                    <a:pt x="425" y="499"/>
                  </a:lnTo>
                  <a:lnTo>
                    <a:pt x="428" y="504"/>
                  </a:lnTo>
                  <a:lnTo>
                    <a:pt x="434" y="508"/>
                  </a:lnTo>
                  <a:lnTo>
                    <a:pt x="437" y="509"/>
                  </a:lnTo>
                  <a:lnTo>
                    <a:pt x="440" y="509"/>
                  </a:lnTo>
                  <a:lnTo>
                    <a:pt x="440" y="5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47" name="Freeform 146">
              <a:extLst>
                <a:ext uri="{FF2B5EF4-FFF2-40B4-BE49-F238E27FC236}">
                  <a16:creationId xmlns:a16="http://schemas.microsoft.com/office/drawing/2014/main" id="{8C445A31-3A01-4711-9B24-FEDD9A101F65}"/>
                </a:ext>
              </a:extLst>
            </p:cNvPr>
            <p:cNvSpPr>
              <a:spLocks/>
            </p:cNvSpPr>
            <p:nvPr/>
          </p:nvSpPr>
          <p:spPr bwMode="auto">
            <a:xfrm>
              <a:off x="6375400" y="1657350"/>
              <a:ext cx="392113" cy="390525"/>
            </a:xfrm>
            <a:custGeom>
              <a:avLst/>
              <a:gdLst>
                <a:gd name="T0" fmla="*/ 34 w 740"/>
                <a:gd name="T1" fmla="*/ 739 h 739"/>
                <a:gd name="T2" fmla="*/ 34 w 740"/>
                <a:gd name="T3" fmla="*/ 704 h 739"/>
                <a:gd name="T4" fmla="*/ 0 w 740"/>
                <a:gd name="T5" fmla="*/ 704 h 739"/>
                <a:gd name="T6" fmla="*/ 0 w 740"/>
                <a:gd name="T7" fmla="*/ 670 h 739"/>
                <a:gd name="T8" fmla="*/ 34 w 740"/>
                <a:gd name="T9" fmla="*/ 670 h 739"/>
                <a:gd name="T10" fmla="*/ 34 w 740"/>
                <a:gd name="T11" fmla="*/ 577 h 739"/>
                <a:gd name="T12" fmla="*/ 0 w 740"/>
                <a:gd name="T13" fmla="*/ 577 h 739"/>
                <a:gd name="T14" fmla="*/ 0 w 740"/>
                <a:gd name="T15" fmla="*/ 555 h 739"/>
                <a:gd name="T16" fmla="*/ 34 w 740"/>
                <a:gd name="T17" fmla="*/ 555 h 739"/>
                <a:gd name="T18" fmla="*/ 34 w 740"/>
                <a:gd name="T19" fmla="*/ 462 h 739"/>
                <a:gd name="T20" fmla="*/ 0 w 740"/>
                <a:gd name="T21" fmla="*/ 462 h 739"/>
                <a:gd name="T22" fmla="*/ 0 w 740"/>
                <a:gd name="T23" fmla="*/ 439 h 739"/>
                <a:gd name="T24" fmla="*/ 34 w 740"/>
                <a:gd name="T25" fmla="*/ 439 h 739"/>
                <a:gd name="T26" fmla="*/ 34 w 740"/>
                <a:gd name="T27" fmla="*/ 346 h 739"/>
                <a:gd name="T28" fmla="*/ 0 w 740"/>
                <a:gd name="T29" fmla="*/ 346 h 739"/>
                <a:gd name="T30" fmla="*/ 0 w 740"/>
                <a:gd name="T31" fmla="*/ 324 h 739"/>
                <a:gd name="T32" fmla="*/ 34 w 740"/>
                <a:gd name="T33" fmla="*/ 324 h 739"/>
                <a:gd name="T34" fmla="*/ 34 w 740"/>
                <a:gd name="T35" fmla="*/ 231 h 739"/>
                <a:gd name="T36" fmla="*/ 0 w 740"/>
                <a:gd name="T37" fmla="*/ 231 h 739"/>
                <a:gd name="T38" fmla="*/ 0 w 740"/>
                <a:gd name="T39" fmla="*/ 208 h 739"/>
                <a:gd name="T40" fmla="*/ 34 w 740"/>
                <a:gd name="T41" fmla="*/ 208 h 739"/>
                <a:gd name="T42" fmla="*/ 34 w 740"/>
                <a:gd name="T43" fmla="*/ 115 h 739"/>
                <a:gd name="T44" fmla="*/ 0 w 740"/>
                <a:gd name="T45" fmla="*/ 115 h 739"/>
                <a:gd name="T46" fmla="*/ 0 w 740"/>
                <a:gd name="T47" fmla="*/ 93 h 739"/>
                <a:gd name="T48" fmla="*/ 34 w 740"/>
                <a:gd name="T49" fmla="*/ 93 h 739"/>
                <a:gd name="T50" fmla="*/ 34 w 740"/>
                <a:gd name="T51" fmla="*/ 0 h 739"/>
                <a:gd name="T52" fmla="*/ 69 w 740"/>
                <a:gd name="T53" fmla="*/ 0 h 739"/>
                <a:gd name="T54" fmla="*/ 69 w 740"/>
                <a:gd name="T55" fmla="*/ 670 h 739"/>
                <a:gd name="T56" fmla="*/ 740 w 740"/>
                <a:gd name="T57" fmla="*/ 670 h 739"/>
                <a:gd name="T58" fmla="*/ 740 w 740"/>
                <a:gd name="T59" fmla="*/ 704 h 739"/>
                <a:gd name="T60" fmla="*/ 647 w 740"/>
                <a:gd name="T61" fmla="*/ 704 h 739"/>
                <a:gd name="T62" fmla="*/ 647 w 740"/>
                <a:gd name="T63" fmla="*/ 739 h 739"/>
                <a:gd name="T64" fmla="*/ 624 w 740"/>
                <a:gd name="T65" fmla="*/ 739 h 739"/>
                <a:gd name="T66" fmla="*/ 624 w 740"/>
                <a:gd name="T67" fmla="*/ 704 h 739"/>
                <a:gd name="T68" fmla="*/ 532 w 740"/>
                <a:gd name="T69" fmla="*/ 704 h 739"/>
                <a:gd name="T70" fmla="*/ 532 w 740"/>
                <a:gd name="T71" fmla="*/ 739 h 739"/>
                <a:gd name="T72" fmla="*/ 508 w 740"/>
                <a:gd name="T73" fmla="*/ 739 h 739"/>
                <a:gd name="T74" fmla="*/ 508 w 740"/>
                <a:gd name="T75" fmla="*/ 704 h 739"/>
                <a:gd name="T76" fmla="*/ 416 w 740"/>
                <a:gd name="T77" fmla="*/ 704 h 739"/>
                <a:gd name="T78" fmla="*/ 416 w 740"/>
                <a:gd name="T79" fmla="*/ 739 h 739"/>
                <a:gd name="T80" fmla="*/ 393 w 740"/>
                <a:gd name="T81" fmla="*/ 739 h 739"/>
                <a:gd name="T82" fmla="*/ 393 w 740"/>
                <a:gd name="T83" fmla="*/ 704 h 739"/>
                <a:gd name="T84" fmla="*/ 301 w 740"/>
                <a:gd name="T85" fmla="*/ 704 h 739"/>
                <a:gd name="T86" fmla="*/ 301 w 740"/>
                <a:gd name="T87" fmla="*/ 739 h 739"/>
                <a:gd name="T88" fmla="*/ 277 w 740"/>
                <a:gd name="T89" fmla="*/ 739 h 739"/>
                <a:gd name="T90" fmla="*/ 277 w 740"/>
                <a:gd name="T91" fmla="*/ 704 h 739"/>
                <a:gd name="T92" fmla="*/ 185 w 740"/>
                <a:gd name="T93" fmla="*/ 704 h 739"/>
                <a:gd name="T94" fmla="*/ 185 w 740"/>
                <a:gd name="T95" fmla="*/ 739 h 739"/>
                <a:gd name="T96" fmla="*/ 161 w 740"/>
                <a:gd name="T97" fmla="*/ 739 h 739"/>
                <a:gd name="T98" fmla="*/ 161 w 740"/>
                <a:gd name="T99" fmla="*/ 704 h 739"/>
                <a:gd name="T100" fmla="*/ 69 w 740"/>
                <a:gd name="T101" fmla="*/ 704 h 739"/>
                <a:gd name="T102" fmla="*/ 69 w 740"/>
                <a:gd name="T103" fmla="*/ 739 h 739"/>
                <a:gd name="T104" fmla="*/ 34 w 740"/>
                <a:gd name="T105" fmla="*/ 739 h 739"/>
                <a:gd name="T106" fmla="*/ 34 w 740"/>
                <a:gd name="T107" fmla="*/ 739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40" h="739">
                  <a:moveTo>
                    <a:pt x="34" y="739"/>
                  </a:moveTo>
                  <a:lnTo>
                    <a:pt x="34" y="704"/>
                  </a:lnTo>
                  <a:lnTo>
                    <a:pt x="0" y="704"/>
                  </a:lnTo>
                  <a:lnTo>
                    <a:pt x="0" y="670"/>
                  </a:lnTo>
                  <a:lnTo>
                    <a:pt x="34" y="670"/>
                  </a:lnTo>
                  <a:lnTo>
                    <a:pt x="34" y="577"/>
                  </a:lnTo>
                  <a:lnTo>
                    <a:pt x="0" y="577"/>
                  </a:lnTo>
                  <a:lnTo>
                    <a:pt x="0" y="555"/>
                  </a:lnTo>
                  <a:lnTo>
                    <a:pt x="34" y="555"/>
                  </a:lnTo>
                  <a:lnTo>
                    <a:pt x="34" y="462"/>
                  </a:lnTo>
                  <a:lnTo>
                    <a:pt x="0" y="462"/>
                  </a:lnTo>
                  <a:lnTo>
                    <a:pt x="0" y="439"/>
                  </a:lnTo>
                  <a:lnTo>
                    <a:pt x="34" y="439"/>
                  </a:lnTo>
                  <a:lnTo>
                    <a:pt x="34" y="346"/>
                  </a:lnTo>
                  <a:lnTo>
                    <a:pt x="0" y="346"/>
                  </a:lnTo>
                  <a:lnTo>
                    <a:pt x="0" y="324"/>
                  </a:lnTo>
                  <a:lnTo>
                    <a:pt x="34" y="324"/>
                  </a:lnTo>
                  <a:lnTo>
                    <a:pt x="34" y="231"/>
                  </a:lnTo>
                  <a:lnTo>
                    <a:pt x="0" y="231"/>
                  </a:lnTo>
                  <a:lnTo>
                    <a:pt x="0" y="208"/>
                  </a:lnTo>
                  <a:lnTo>
                    <a:pt x="34" y="208"/>
                  </a:lnTo>
                  <a:lnTo>
                    <a:pt x="34" y="115"/>
                  </a:lnTo>
                  <a:lnTo>
                    <a:pt x="0" y="115"/>
                  </a:lnTo>
                  <a:lnTo>
                    <a:pt x="0" y="93"/>
                  </a:lnTo>
                  <a:lnTo>
                    <a:pt x="34" y="93"/>
                  </a:lnTo>
                  <a:lnTo>
                    <a:pt x="34" y="0"/>
                  </a:lnTo>
                  <a:lnTo>
                    <a:pt x="69" y="0"/>
                  </a:lnTo>
                  <a:lnTo>
                    <a:pt x="69" y="670"/>
                  </a:lnTo>
                  <a:lnTo>
                    <a:pt x="740" y="670"/>
                  </a:lnTo>
                  <a:lnTo>
                    <a:pt x="740" y="704"/>
                  </a:lnTo>
                  <a:lnTo>
                    <a:pt x="647" y="704"/>
                  </a:lnTo>
                  <a:lnTo>
                    <a:pt x="647" y="739"/>
                  </a:lnTo>
                  <a:lnTo>
                    <a:pt x="624" y="739"/>
                  </a:lnTo>
                  <a:lnTo>
                    <a:pt x="624" y="704"/>
                  </a:lnTo>
                  <a:lnTo>
                    <a:pt x="532" y="704"/>
                  </a:lnTo>
                  <a:lnTo>
                    <a:pt x="532" y="739"/>
                  </a:lnTo>
                  <a:lnTo>
                    <a:pt x="508" y="739"/>
                  </a:lnTo>
                  <a:lnTo>
                    <a:pt x="508" y="704"/>
                  </a:lnTo>
                  <a:lnTo>
                    <a:pt x="416" y="704"/>
                  </a:lnTo>
                  <a:lnTo>
                    <a:pt x="416" y="739"/>
                  </a:lnTo>
                  <a:lnTo>
                    <a:pt x="393" y="739"/>
                  </a:lnTo>
                  <a:lnTo>
                    <a:pt x="393" y="704"/>
                  </a:lnTo>
                  <a:lnTo>
                    <a:pt x="301" y="704"/>
                  </a:lnTo>
                  <a:lnTo>
                    <a:pt x="301" y="739"/>
                  </a:lnTo>
                  <a:lnTo>
                    <a:pt x="277" y="739"/>
                  </a:lnTo>
                  <a:lnTo>
                    <a:pt x="277" y="704"/>
                  </a:lnTo>
                  <a:lnTo>
                    <a:pt x="185" y="704"/>
                  </a:lnTo>
                  <a:lnTo>
                    <a:pt x="185" y="739"/>
                  </a:lnTo>
                  <a:lnTo>
                    <a:pt x="161" y="739"/>
                  </a:lnTo>
                  <a:lnTo>
                    <a:pt x="161" y="704"/>
                  </a:lnTo>
                  <a:lnTo>
                    <a:pt x="69" y="704"/>
                  </a:lnTo>
                  <a:lnTo>
                    <a:pt x="69" y="739"/>
                  </a:lnTo>
                  <a:lnTo>
                    <a:pt x="34" y="739"/>
                  </a:lnTo>
                  <a:lnTo>
                    <a:pt x="34" y="7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48" name="Freeform 147">
              <a:extLst>
                <a:ext uri="{FF2B5EF4-FFF2-40B4-BE49-F238E27FC236}">
                  <a16:creationId xmlns:a16="http://schemas.microsoft.com/office/drawing/2014/main" id="{9663BA1F-836F-4AEC-B363-02F9F99CA32A}"/>
                </a:ext>
              </a:extLst>
            </p:cNvPr>
            <p:cNvSpPr>
              <a:spLocks noEditPoints="1"/>
            </p:cNvSpPr>
            <p:nvPr/>
          </p:nvSpPr>
          <p:spPr bwMode="auto">
            <a:xfrm>
              <a:off x="6429375" y="1741488"/>
              <a:ext cx="338138" cy="203200"/>
            </a:xfrm>
            <a:custGeom>
              <a:avLst/>
              <a:gdLst>
                <a:gd name="T0" fmla="*/ 516 w 637"/>
                <a:gd name="T1" fmla="*/ 89 h 385"/>
                <a:gd name="T2" fmla="*/ 540 w 637"/>
                <a:gd name="T3" fmla="*/ 69 h 385"/>
                <a:gd name="T4" fmla="*/ 637 w 637"/>
                <a:gd name="T5" fmla="*/ 6 h 385"/>
                <a:gd name="T6" fmla="*/ 520 w 637"/>
                <a:gd name="T7" fmla="*/ 5 h 385"/>
                <a:gd name="T8" fmla="*/ 490 w 637"/>
                <a:gd name="T9" fmla="*/ 1 h 385"/>
                <a:gd name="T10" fmla="*/ 461 w 637"/>
                <a:gd name="T11" fmla="*/ 20 h 385"/>
                <a:gd name="T12" fmla="*/ 453 w 637"/>
                <a:gd name="T13" fmla="*/ 46 h 385"/>
                <a:gd name="T14" fmla="*/ 265 w 637"/>
                <a:gd name="T15" fmla="*/ 267 h 385"/>
                <a:gd name="T16" fmla="*/ 237 w 637"/>
                <a:gd name="T17" fmla="*/ 262 h 385"/>
                <a:gd name="T18" fmla="*/ 186 w 637"/>
                <a:gd name="T19" fmla="*/ 237 h 385"/>
                <a:gd name="T20" fmla="*/ 187 w 637"/>
                <a:gd name="T21" fmla="*/ 225 h 385"/>
                <a:gd name="T22" fmla="*/ 174 w 637"/>
                <a:gd name="T23" fmla="*/ 192 h 385"/>
                <a:gd name="T24" fmla="*/ 141 w 637"/>
                <a:gd name="T25" fmla="*/ 178 h 385"/>
                <a:gd name="T26" fmla="*/ 115 w 637"/>
                <a:gd name="T27" fmla="*/ 186 h 385"/>
                <a:gd name="T28" fmla="*/ 96 w 637"/>
                <a:gd name="T29" fmla="*/ 216 h 385"/>
                <a:gd name="T30" fmla="*/ 97 w 637"/>
                <a:gd name="T31" fmla="*/ 240 h 385"/>
                <a:gd name="T32" fmla="*/ 119 w 637"/>
                <a:gd name="T33" fmla="*/ 266 h 385"/>
                <a:gd name="T34" fmla="*/ 141 w 637"/>
                <a:gd name="T35" fmla="*/ 271 h 385"/>
                <a:gd name="T36" fmla="*/ 160 w 637"/>
                <a:gd name="T37" fmla="*/ 268 h 385"/>
                <a:gd name="T38" fmla="*/ 199 w 637"/>
                <a:gd name="T39" fmla="*/ 302 h 385"/>
                <a:gd name="T40" fmla="*/ 201 w 637"/>
                <a:gd name="T41" fmla="*/ 326 h 385"/>
                <a:gd name="T42" fmla="*/ 226 w 637"/>
                <a:gd name="T43" fmla="*/ 351 h 385"/>
                <a:gd name="T44" fmla="*/ 253 w 637"/>
                <a:gd name="T45" fmla="*/ 353 h 385"/>
                <a:gd name="T46" fmla="*/ 283 w 637"/>
                <a:gd name="T47" fmla="*/ 334 h 385"/>
                <a:gd name="T48" fmla="*/ 291 w 637"/>
                <a:gd name="T49" fmla="*/ 308 h 385"/>
                <a:gd name="T50" fmla="*/ 479 w 637"/>
                <a:gd name="T51" fmla="*/ 88 h 385"/>
                <a:gd name="T52" fmla="*/ 499 w 637"/>
                <a:gd name="T53" fmla="*/ 64 h 385"/>
                <a:gd name="T54" fmla="*/ 512 w 637"/>
                <a:gd name="T55" fmla="*/ 58 h 385"/>
                <a:gd name="T56" fmla="*/ 516 w 637"/>
                <a:gd name="T57" fmla="*/ 46 h 385"/>
                <a:gd name="T58" fmla="*/ 506 w 637"/>
                <a:gd name="T59" fmla="*/ 30 h 385"/>
                <a:gd name="T60" fmla="*/ 496 w 637"/>
                <a:gd name="T61" fmla="*/ 29 h 385"/>
                <a:gd name="T62" fmla="*/ 482 w 637"/>
                <a:gd name="T63" fmla="*/ 43 h 385"/>
                <a:gd name="T64" fmla="*/ 483 w 637"/>
                <a:gd name="T65" fmla="*/ 53 h 385"/>
                <a:gd name="T66" fmla="*/ 499 w 637"/>
                <a:gd name="T67" fmla="*/ 64 h 385"/>
                <a:gd name="T68" fmla="*/ 248 w 637"/>
                <a:gd name="T69" fmla="*/ 325 h 385"/>
                <a:gd name="T70" fmla="*/ 261 w 637"/>
                <a:gd name="T71" fmla="*/ 311 h 385"/>
                <a:gd name="T72" fmla="*/ 260 w 637"/>
                <a:gd name="T73" fmla="*/ 301 h 385"/>
                <a:gd name="T74" fmla="*/ 244 w 637"/>
                <a:gd name="T75" fmla="*/ 291 h 385"/>
                <a:gd name="T76" fmla="*/ 232 w 637"/>
                <a:gd name="T77" fmla="*/ 296 h 385"/>
                <a:gd name="T78" fmla="*/ 227 w 637"/>
                <a:gd name="T79" fmla="*/ 308 h 385"/>
                <a:gd name="T80" fmla="*/ 237 w 637"/>
                <a:gd name="T81" fmla="*/ 323 h 385"/>
                <a:gd name="T82" fmla="*/ 141 w 637"/>
                <a:gd name="T83" fmla="*/ 243 h 385"/>
                <a:gd name="T84" fmla="*/ 153 w 637"/>
                <a:gd name="T85" fmla="*/ 237 h 385"/>
                <a:gd name="T86" fmla="*/ 159 w 637"/>
                <a:gd name="T87" fmla="*/ 225 h 385"/>
                <a:gd name="T88" fmla="*/ 148 w 637"/>
                <a:gd name="T89" fmla="*/ 209 h 385"/>
                <a:gd name="T90" fmla="*/ 138 w 637"/>
                <a:gd name="T91" fmla="*/ 208 h 385"/>
                <a:gd name="T92" fmla="*/ 124 w 637"/>
                <a:gd name="T93" fmla="*/ 221 h 385"/>
                <a:gd name="T94" fmla="*/ 125 w 637"/>
                <a:gd name="T95" fmla="*/ 232 h 385"/>
                <a:gd name="T96" fmla="*/ 141 w 637"/>
                <a:gd name="T97" fmla="*/ 243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37" h="385">
                  <a:moveTo>
                    <a:pt x="499" y="92"/>
                  </a:moveTo>
                  <a:lnTo>
                    <a:pt x="499" y="92"/>
                  </a:lnTo>
                  <a:lnTo>
                    <a:pt x="507" y="91"/>
                  </a:lnTo>
                  <a:lnTo>
                    <a:pt x="516" y="89"/>
                  </a:lnTo>
                  <a:lnTo>
                    <a:pt x="523" y="86"/>
                  </a:lnTo>
                  <a:lnTo>
                    <a:pt x="530" y="81"/>
                  </a:lnTo>
                  <a:lnTo>
                    <a:pt x="536" y="75"/>
                  </a:lnTo>
                  <a:lnTo>
                    <a:pt x="540" y="69"/>
                  </a:lnTo>
                  <a:lnTo>
                    <a:pt x="544" y="61"/>
                  </a:lnTo>
                  <a:lnTo>
                    <a:pt x="545" y="53"/>
                  </a:lnTo>
                  <a:lnTo>
                    <a:pt x="637" y="41"/>
                  </a:lnTo>
                  <a:lnTo>
                    <a:pt x="637" y="6"/>
                  </a:lnTo>
                  <a:lnTo>
                    <a:pt x="537" y="19"/>
                  </a:lnTo>
                  <a:lnTo>
                    <a:pt x="537" y="19"/>
                  </a:lnTo>
                  <a:lnTo>
                    <a:pt x="529" y="11"/>
                  </a:lnTo>
                  <a:lnTo>
                    <a:pt x="520" y="5"/>
                  </a:lnTo>
                  <a:lnTo>
                    <a:pt x="511" y="2"/>
                  </a:lnTo>
                  <a:lnTo>
                    <a:pt x="499" y="0"/>
                  </a:lnTo>
                  <a:lnTo>
                    <a:pt x="499" y="0"/>
                  </a:lnTo>
                  <a:lnTo>
                    <a:pt x="490" y="1"/>
                  </a:lnTo>
                  <a:lnTo>
                    <a:pt x="481" y="4"/>
                  </a:lnTo>
                  <a:lnTo>
                    <a:pt x="473" y="7"/>
                  </a:lnTo>
                  <a:lnTo>
                    <a:pt x="466" y="13"/>
                  </a:lnTo>
                  <a:lnTo>
                    <a:pt x="461" y="20"/>
                  </a:lnTo>
                  <a:lnTo>
                    <a:pt x="456" y="28"/>
                  </a:lnTo>
                  <a:lnTo>
                    <a:pt x="454" y="37"/>
                  </a:lnTo>
                  <a:lnTo>
                    <a:pt x="453" y="46"/>
                  </a:lnTo>
                  <a:lnTo>
                    <a:pt x="453" y="46"/>
                  </a:lnTo>
                  <a:lnTo>
                    <a:pt x="454" y="54"/>
                  </a:lnTo>
                  <a:lnTo>
                    <a:pt x="455" y="62"/>
                  </a:lnTo>
                  <a:lnTo>
                    <a:pt x="265" y="267"/>
                  </a:lnTo>
                  <a:lnTo>
                    <a:pt x="265" y="267"/>
                  </a:lnTo>
                  <a:lnTo>
                    <a:pt x="254" y="263"/>
                  </a:lnTo>
                  <a:lnTo>
                    <a:pt x="244" y="262"/>
                  </a:lnTo>
                  <a:lnTo>
                    <a:pt x="244" y="262"/>
                  </a:lnTo>
                  <a:lnTo>
                    <a:pt x="237" y="262"/>
                  </a:lnTo>
                  <a:lnTo>
                    <a:pt x="232" y="263"/>
                  </a:lnTo>
                  <a:lnTo>
                    <a:pt x="226" y="266"/>
                  </a:lnTo>
                  <a:lnTo>
                    <a:pt x="220" y="268"/>
                  </a:lnTo>
                  <a:lnTo>
                    <a:pt x="186" y="237"/>
                  </a:lnTo>
                  <a:lnTo>
                    <a:pt x="186" y="237"/>
                  </a:lnTo>
                  <a:lnTo>
                    <a:pt x="187" y="232"/>
                  </a:lnTo>
                  <a:lnTo>
                    <a:pt x="187" y="225"/>
                  </a:lnTo>
                  <a:lnTo>
                    <a:pt x="187" y="225"/>
                  </a:lnTo>
                  <a:lnTo>
                    <a:pt x="186" y="216"/>
                  </a:lnTo>
                  <a:lnTo>
                    <a:pt x="184" y="207"/>
                  </a:lnTo>
                  <a:lnTo>
                    <a:pt x="180" y="199"/>
                  </a:lnTo>
                  <a:lnTo>
                    <a:pt x="174" y="192"/>
                  </a:lnTo>
                  <a:lnTo>
                    <a:pt x="167" y="186"/>
                  </a:lnTo>
                  <a:lnTo>
                    <a:pt x="159" y="183"/>
                  </a:lnTo>
                  <a:lnTo>
                    <a:pt x="150" y="180"/>
                  </a:lnTo>
                  <a:lnTo>
                    <a:pt x="141" y="178"/>
                  </a:lnTo>
                  <a:lnTo>
                    <a:pt x="141" y="178"/>
                  </a:lnTo>
                  <a:lnTo>
                    <a:pt x="132" y="180"/>
                  </a:lnTo>
                  <a:lnTo>
                    <a:pt x="123" y="183"/>
                  </a:lnTo>
                  <a:lnTo>
                    <a:pt x="115" y="186"/>
                  </a:lnTo>
                  <a:lnTo>
                    <a:pt x="108" y="192"/>
                  </a:lnTo>
                  <a:lnTo>
                    <a:pt x="102" y="199"/>
                  </a:lnTo>
                  <a:lnTo>
                    <a:pt x="99" y="207"/>
                  </a:lnTo>
                  <a:lnTo>
                    <a:pt x="96" y="216"/>
                  </a:lnTo>
                  <a:lnTo>
                    <a:pt x="94" y="225"/>
                  </a:lnTo>
                  <a:lnTo>
                    <a:pt x="94" y="225"/>
                  </a:lnTo>
                  <a:lnTo>
                    <a:pt x="96" y="233"/>
                  </a:lnTo>
                  <a:lnTo>
                    <a:pt x="97" y="240"/>
                  </a:lnTo>
                  <a:lnTo>
                    <a:pt x="0" y="336"/>
                  </a:lnTo>
                  <a:lnTo>
                    <a:pt x="0" y="385"/>
                  </a:lnTo>
                  <a:lnTo>
                    <a:pt x="119" y="266"/>
                  </a:lnTo>
                  <a:lnTo>
                    <a:pt x="119" y="266"/>
                  </a:lnTo>
                  <a:lnTo>
                    <a:pt x="124" y="268"/>
                  </a:lnTo>
                  <a:lnTo>
                    <a:pt x="130" y="270"/>
                  </a:lnTo>
                  <a:lnTo>
                    <a:pt x="135" y="271"/>
                  </a:lnTo>
                  <a:lnTo>
                    <a:pt x="141" y="271"/>
                  </a:lnTo>
                  <a:lnTo>
                    <a:pt x="141" y="271"/>
                  </a:lnTo>
                  <a:lnTo>
                    <a:pt x="148" y="271"/>
                  </a:lnTo>
                  <a:lnTo>
                    <a:pt x="153" y="269"/>
                  </a:lnTo>
                  <a:lnTo>
                    <a:pt x="160" y="268"/>
                  </a:lnTo>
                  <a:lnTo>
                    <a:pt x="165" y="264"/>
                  </a:lnTo>
                  <a:lnTo>
                    <a:pt x="200" y="296"/>
                  </a:lnTo>
                  <a:lnTo>
                    <a:pt x="200" y="296"/>
                  </a:lnTo>
                  <a:lnTo>
                    <a:pt x="199" y="302"/>
                  </a:lnTo>
                  <a:lnTo>
                    <a:pt x="198" y="308"/>
                  </a:lnTo>
                  <a:lnTo>
                    <a:pt x="198" y="308"/>
                  </a:lnTo>
                  <a:lnTo>
                    <a:pt x="199" y="318"/>
                  </a:lnTo>
                  <a:lnTo>
                    <a:pt x="201" y="326"/>
                  </a:lnTo>
                  <a:lnTo>
                    <a:pt x="206" y="334"/>
                  </a:lnTo>
                  <a:lnTo>
                    <a:pt x="211" y="340"/>
                  </a:lnTo>
                  <a:lnTo>
                    <a:pt x="218" y="346"/>
                  </a:lnTo>
                  <a:lnTo>
                    <a:pt x="226" y="351"/>
                  </a:lnTo>
                  <a:lnTo>
                    <a:pt x="235" y="353"/>
                  </a:lnTo>
                  <a:lnTo>
                    <a:pt x="244" y="354"/>
                  </a:lnTo>
                  <a:lnTo>
                    <a:pt x="244" y="354"/>
                  </a:lnTo>
                  <a:lnTo>
                    <a:pt x="253" y="353"/>
                  </a:lnTo>
                  <a:lnTo>
                    <a:pt x="262" y="351"/>
                  </a:lnTo>
                  <a:lnTo>
                    <a:pt x="270" y="346"/>
                  </a:lnTo>
                  <a:lnTo>
                    <a:pt x="277" y="340"/>
                  </a:lnTo>
                  <a:lnTo>
                    <a:pt x="283" y="334"/>
                  </a:lnTo>
                  <a:lnTo>
                    <a:pt x="287" y="326"/>
                  </a:lnTo>
                  <a:lnTo>
                    <a:pt x="290" y="318"/>
                  </a:lnTo>
                  <a:lnTo>
                    <a:pt x="291" y="308"/>
                  </a:lnTo>
                  <a:lnTo>
                    <a:pt x="291" y="308"/>
                  </a:lnTo>
                  <a:lnTo>
                    <a:pt x="290" y="300"/>
                  </a:lnTo>
                  <a:lnTo>
                    <a:pt x="287" y="293"/>
                  </a:lnTo>
                  <a:lnTo>
                    <a:pt x="479" y="88"/>
                  </a:lnTo>
                  <a:lnTo>
                    <a:pt x="479" y="88"/>
                  </a:lnTo>
                  <a:lnTo>
                    <a:pt x="488" y="91"/>
                  </a:lnTo>
                  <a:lnTo>
                    <a:pt x="499" y="92"/>
                  </a:lnTo>
                  <a:lnTo>
                    <a:pt x="499" y="92"/>
                  </a:lnTo>
                  <a:close/>
                  <a:moveTo>
                    <a:pt x="499" y="64"/>
                  </a:moveTo>
                  <a:lnTo>
                    <a:pt x="499" y="64"/>
                  </a:lnTo>
                  <a:lnTo>
                    <a:pt x="503" y="63"/>
                  </a:lnTo>
                  <a:lnTo>
                    <a:pt x="506" y="62"/>
                  </a:lnTo>
                  <a:lnTo>
                    <a:pt x="512" y="58"/>
                  </a:lnTo>
                  <a:lnTo>
                    <a:pt x="515" y="53"/>
                  </a:lnTo>
                  <a:lnTo>
                    <a:pt x="516" y="49"/>
                  </a:lnTo>
                  <a:lnTo>
                    <a:pt x="516" y="46"/>
                  </a:lnTo>
                  <a:lnTo>
                    <a:pt x="516" y="46"/>
                  </a:lnTo>
                  <a:lnTo>
                    <a:pt x="516" y="43"/>
                  </a:lnTo>
                  <a:lnTo>
                    <a:pt x="515" y="39"/>
                  </a:lnTo>
                  <a:lnTo>
                    <a:pt x="512" y="33"/>
                  </a:lnTo>
                  <a:lnTo>
                    <a:pt x="506" y="30"/>
                  </a:lnTo>
                  <a:lnTo>
                    <a:pt x="503" y="29"/>
                  </a:lnTo>
                  <a:lnTo>
                    <a:pt x="499" y="29"/>
                  </a:lnTo>
                  <a:lnTo>
                    <a:pt x="499" y="29"/>
                  </a:lnTo>
                  <a:lnTo>
                    <a:pt x="496" y="29"/>
                  </a:lnTo>
                  <a:lnTo>
                    <a:pt x="493" y="30"/>
                  </a:lnTo>
                  <a:lnTo>
                    <a:pt x="487" y="33"/>
                  </a:lnTo>
                  <a:lnTo>
                    <a:pt x="483" y="39"/>
                  </a:lnTo>
                  <a:lnTo>
                    <a:pt x="482" y="43"/>
                  </a:lnTo>
                  <a:lnTo>
                    <a:pt x="482" y="46"/>
                  </a:lnTo>
                  <a:lnTo>
                    <a:pt x="482" y="46"/>
                  </a:lnTo>
                  <a:lnTo>
                    <a:pt x="482" y="49"/>
                  </a:lnTo>
                  <a:lnTo>
                    <a:pt x="483" y="53"/>
                  </a:lnTo>
                  <a:lnTo>
                    <a:pt x="487" y="58"/>
                  </a:lnTo>
                  <a:lnTo>
                    <a:pt x="493" y="62"/>
                  </a:lnTo>
                  <a:lnTo>
                    <a:pt x="496" y="63"/>
                  </a:lnTo>
                  <a:lnTo>
                    <a:pt x="499" y="64"/>
                  </a:lnTo>
                  <a:lnTo>
                    <a:pt x="499" y="64"/>
                  </a:lnTo>
                  <a:close/>
                  <a:moveTo>
                    <a:pt x="244" y="326"/>
                  </a:moveTo>
                  <a:lnTo>
                    <a:pt x="244" y="326"/>
                  </a:lnTo>
                  <a:lnTo>
                    <a:pt x="248" y="325"/>
                  </a:lnTo>
                  <a:lnTo>
                    <a:pt x="251" y="323"/>
                  </a:lnTo>
                  <a:lnTo>
                    <a:pt x="257" y="320"/>
                  </a:lnTo>
                  <a:lnTo>
                    <a:pt x="260" y="314"/>
                  </a:lnTo>
                  <a:lnTo>
                    <a:pt x="261" y="311"/>
                  </a:lnTo>
                  <a:lnTo>
                    <a:pt x="261" y="308"/>
                  </a:lnTo>
                  <a:lnTo>
                    <a:pt x="261" y="308"/>
                  </a:lnTo>
                  <a:lnTo>
                    <a:pt x="261" y="304"/>
                  </a:lnTo>
                  <a:lnTo>
                    <a:pt x="260" y="301"/>
                  </a:lnTo>
                  <a:lnTo>
                    <a:pt x="257" y="296"/>
                  </a:lnTo>
                  <a:lnTo>
                    <a:pt x="251" y="292"/>
                  </a:lnTo>
                  <a:lnTo>
                    <a:pt x="248" y="291"/>
                  </a:lnTo>
                  <a:lnTo>
                    <a:pt x="244" y="291"/>
                  </a:lnTo>
                  <a:lnTo>
                    <a:pt x="244" y="291"/>
                  </a:lnTo>
                  <a:lnTo>
                    <a:pt x="241" y="291"/>
                  </a:lnTo>
                  <a:lnTo>
                    <a:pt x="237" y="292"/>
                  </a:lnTo>
                  <a:lnTo>
                    <a:pt x="232" y="296"/>
                  </a:lnTo>
                  <a:lnTo>
                    <a:pt x="228" y="301"/>
                  </a:lnTo>
                  <a:lnTo>
                    <a:pt x="227" y="304"/>
                  </a:lnTo>
                  <a:lnTo>
                    <a:pt x="227" y="308"/>
                  </a:lnTo>
                  <a:lnTo>
                    <a:pt x="227" y="308"/>
                  </a:lnTo>
                  <a:lnTo>
                    <a:pt x="227" y="311"/>
                  </a:lnTo>
                  <a:lnTo>
                    <a:pt x="228" y="314"/>
                  </a:lnTo>
                  <a:lnTo>
                    <a:pt x="232" y="320"/>
                  </a:lnTo>
                  <a:lnTo>
                    <a:pt x="237" y="323"/>
                  </a:lnTo>
                  <a:lnTo>
                    <a:pt x="241" y="325"/>
                  </a:lnTo>
                  <a:lnTo>
                    <a:pt x="244" y="326"/>
                  </a:lnTo>
                  <a:lnTo>
                    <a:pt x="244" y="326"/>
                  </a:lnTo>
                  <a:close/>
                  <a:moveTo>
                    <a:pt x="141" y="243"/>
                  </a:moveTo>
                  <a:lnTo>
                    <a:pt x="141" y="243"/>
                  </a:lnTo>
                  <a:lnTo>
                    <a:pt x="144" y="242"/>
                  </a:lnTo>
                  <a:lnTo>
                    <a:pt x="148" y="241"/>
                  </a:lnTo>
                  <a:lnTo>
                    <a:pt x="153" y="237"/>
                  </a:lnTo>
                  <a:lnTo>
                    <a:pt x="157" y="232"/>
                  </a:lnTo>
                  <a:lnTo>
                    <a:pt x="158" y="228"/>
                  </a:lnTo>
                  <a:lnTo>
                    <a:pt x="159" y="225"/>
                  </a:lnTo>
                  <a:lnTo>
                    <a:pt x="159" y="225"/>
                  </a:lnTo>
                  <a:lnTo>
                    <a:pt x="158" y="221"/>
                  </a:lnTo>
                  <a:lnTo>
                    <a:pt x="157" y="218"/>
                  </a:lnTo>
                  <a:lnTo>
                    <a:pt x="153" y="212"/>
                  </a:lnTo>
                  <a:lnTo>
                    <a:pt x="148" y="209"/>
                  </a:lnTo>
                  <a:lnTo>
                    <a:pt x="144" y="208"/>
                  </a:lnTo>
                  <a:lnTo>
                    <a:pt x="141" y="208"/>
                  </a:lnTo>
                  <a:lnTo>
                    <a:pt x="141" y="208"/>
                  </a:lnTo>
                  <a:lnTo>
                    <a:pt x="138" y="208"/>
                  </a:lnTo>
                  <a:lnTo>
                    <a:pt x="134" y="209"/>
                  </a:lnTo>
                  <a:lnTo>
                    <a:pt x="129" y="212"/>
                  </a:lnTo>
                  <a:lnTo>
                    <a:pt x="125" y="218"/>
                  </a:lnTo>
                  <a:lnTo>
                    <a:pt x="124" y="221"/>
                  </a:lnTo>
                  <a:lnTo>
                    <a:pt x="124" y="225"/>
                  </a:lnTo>
                  <a:lnTo>
                    <a:pt x="124" y="225"/>
                  </a:lnTo>
                  <a:lnTo>
                    <a:pt x="124" y="228"/>
                  </a:lnTo>
                  <a:lnTo>
                    <a:pt x="125" y="232"/>
                  </a:lnTo>
                  <a:lnTo>
                    <a:pt x="129" y="237"/>
                  </a:lnTo>
                  <a:lnTo>
                    <a:pt x="134" y="241"/>
                  </a:lnTo>
                  <a:lnTo>
                    <a:pt x="138" y="242"/>
                  </a:lnTo>
                  <a:lnTo>
                    <a:pt x="141" y="243"/>
                  </a:lnTo>
                  <a:lnTo>
                    <a:pt x="141" y="2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sp>
        <p:nvSpPr>
          <p:cNvPr id="149" name="Freeform 82">
            <a:extLst>
              <a:ext uri="{FF2B5EF4-FFF2-40B4-BE49-F238E27FC236}">
                <a16:creationId xmlns:a16="http://schemas.microsoft.com/office/drawing/2014/main" id="{FA52E9DB-2438-4344-904E-873480D6A389}"/>
              </a:ext>
            </a:extLst>
          </p:cNvPr>
          <p:cNvSpPr>
            <a:spLocks noEditPoints="1"/>
          </p:cNvSpPr>
          <p:nvPr/>
        </p:nvSpPr>
        <p:spPr bwMode="auto">
          <a:xfrm>
            <a:off x="8077800" y="4119193"/>
            <a:ext cx="385616" cy="391203"/>
          </a:xfrm>
          <a:custGeom>
            <a:avLst/>
            <a:gdLst>
              <a:gd name="T0" fmla="*/ 82 w 622"/>
              <a:gd name="T1" fmla="*/ 78 h 630"/>
              <a:gd name="T2" fmla="*/ 165 w 622"/>
              <a:gd name="T3" fmla="*/ 161 h 630"/>
              <a:gd name="T4" fmla="*/ 82 w 622"/>
              <a:gd name="T5" fmla="*/ 244 h 630"/>
              <a:gd name="T6" fmla="*/ 545 w 622"/>
              <a:gd name="T7" fmla="*/ 141 h 630"/>
              <a:gd name="T8" fmla="*/ 615 w 622"/>
              <a:gd name="T9" fmla="*/ 53 h 630"/>
              <a:gd name="T10" fmla="*/ 612 w 622"/>
              <a:gd name="T11" fmla="*/ 36 h 630"/>
              <a:gd name="T12" fmla="*/ 598 w 622"/>
              <a:gd name="T13" fmla="*/ 26 h 630"/>
              <a:gd name="T14" fmla="*/ 510 w 622"/>
              <a:gd name="T15" fmla="*/ 48 h 630"/>
              <a:gd name="T16" fmla="*/ 456 w 622"/>
              <a:gd name="T17" fmla="*/ 103 h 630"/>
              <a:gd name="T18" fmla="*/ 313 w 622"/>
              <a:gd name="T19" fmla="*/ 213 h 630"/>
              <a:gd name="T20" fmla="*/ 212 w 622"/>
              <a:gd name="T21" fmla="*/ 311 h 630"/>
              <a:gd name="T22" fmla="*/ 82 w 622"/>
              <a:gd name="T23" fmla="*/ 473 h 630"/>
              <a:gd name="T24" fmla="*/ 39 w 622"/>
              <a:gd name="T25" fmla="*/ 630 h 630"/>
              <a:gd name="T26" fmla="*/ 120 w 622"/>
              <a:gd name="T27" fmla="*/ 498 h 630"/>
              <a:gd name="T28" fmla="*/ 245 w 622"/>
              <a:gd name="T29" fmla="*/ 342 h 630"/>
              <a:gd name="T30" fmla="*/ 342 w 622"/>
              <a:gd name="T31" fmla="*/ 245 h 630"/>
              <a:gd name="T32" fmla="*/ 483 w 622"/>
              <a:gd name="T33" fmla="*/ 139 h 630"/>
              <a:gd name="T34" fmla="*/ 622 w 622"/>
              <a:gd name="T35" fmla="*/ 327 h 630"/>
              <a:gd name="T36" fmla="*/ 618 w 622"/>
              <a:gd name="T37" fmla="*/ 359 h 630"/>
              <a:gd name="T38" fmla="*/ 597 w 622"/>
              <a:gd name="T39" fmla="*/ 395 h 630"/>
              <a:gd name="T40" fmla="*/ 575 w 622"/>
              <a:gd name="T41" fmla="*/ 416 h 630"/>
              <a:gd name="T42" fmla="*/ 537 w 622"/>
              <a:gd name="T43" fmla="*/ 432 h 630"/>
              <a:gd name="T44" fmla="*/ 504 w 622"/>
              <a:gd name="T45" fmla="*/ 433 h 630"/>
              <a:gd name="T46" fmla="*/ 464 w 622"/>
              <a:gd name="T47" fmla="*/ 421 h 630"/>
              <a:gd name="T48" fmla="*/ 440 w 622"/>
              <a:gd name="T49" fmla="*/ 403 h 630"/>
              <a:gd name="T50" fmla="*/ 416 w 622"/>
              <a:gd name="T51" fmla="*/ 369 h 630"/>
              <a:gd name="T52" fmla="*/ 408 w 622"/>
              <a:gd name="T53" fmla="*/ 327 h 630"/>
              <a:gd name="T54" fmla="*/ 412 w 622"/>
              <a:gd name="T55" fmla="*/ 295 h 630"/>
              <a:gd name="T56" fmla="*/ 433 w 622"/>
              <a:gd name="T57" fmla="*/ 259 h 630"/>
              <a:gd name="T58" fmla="*/ 456 w 622"/>
              <a:gd name="T59" fmla="*/ 239 h 630"/>
              <a:gd name="T60" fmla="*/ 493 w 622"/>
              <a:gd name="T61" fmla="*/ 223 h 630"/>
              <a:gd name="T62" fmla="*/ 526 w 622"/>
              <a:gd name="T63" fmla="*/ 221 h 630"/>
              <a:gd name="T64" fmla="*/ 567 w 622"/>
              <a:gd name="T65" fmla="*/ 233 h 630"/>
              <a:gd name="T66" fmla="*/ 591 w 622"/>
              <a:gd name="T67" fmla="*/ 251 h 630"/>
              <a:gd name="T68" fmla="*/ 614 w 622"/>
              <a:gd name="T69" fmla="*/ 285 h 630"/>
              <a:gd name="T70" fmla="*/ 622 w 622"/>
              <a:gd name="T71" fmla="*/ 327 h 630"/>
              <a:gd name="T72" fmla="*/ 576 w 622"/>
              <a:gd name="T73" fmla="*/ 315 h 630"/>
              <a:gd name="T74" fmla="*/ 559 w 622"/>
              <a:gd name="T75" fmla="*/ 284 h 630"/>
              <a:gd name="T76" fmla="*/ 515 w 622"/>
              <a:gd name="T77" fmla="*/ 265 h 630"/>
              <a:gd name="T78" fmla="*/ 481 w 622"/>
              <a:gd name="T79" fmla="*/ 276 h 630"/>
              <a:gd name="T80" fmla="*/ 458 w 622"/>
              <a:gd name="T81" fmla="*/ 303 h 630"/>
              <a:gd name="T82" fmla="*/ 454 w 622"/>
              <a:gd name="T83" fmla="*/ 339 h 630"/>
              <a:gd name="T84" fmla="*/ 471 w 622"/>
              <a:gd name="T85" fmla="*/ 371 h 630"/>
              <a:gd name="T86" fmla="*/ 515 w 622"/>
              <a:gd name="T87" fmla="*/ 389 h 630"/>
              <a:gd name="T88" fmla="*/ 550 w 622"/>
              <a:gd name="T89" fmla="*/ 379 h 630"/>
              <a:gd name="T90" fmla="*/ 572 w 622"/>
              <a:gd name="T91" fmla="*/ 351 h 630"/>
              <a:gd name="T92" fmla="*/ 351 w 622"/>
              <a:gd name="T93" fmla="*/ 458 h 630"/>
              <a:gd name="T94" fmla="*/ 268 w 622"/>
              <a:gd name="T95" fmla="*/ 542 h 630"/>
              <a:gd name="T96" fmla="*/ 351 w 622"/>
              <a:gd name="T97" fmla="*/ 626 h 630"/>
              <a:gd name="T98" fmla="*/ 351 w 622"/>
              <a:gd name="T99" fmla="*/ 458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22" h="630">
                <a:moveTo>
                  <a:pt x="50" y="213"/>
                </a:moveTo>
                <a:lnTo>
                  <a:pt x="102" y="161"/>
                </a:lnTo>
                <a:lnTo>
                  <a:pt x="50" y="110"/>
                </a:lnTo>
                <a:lnTo>
                  <a:pt x="82" y="78"/>
                </a:lnTo>
                <a:lnTo>
                  <a:pt x="133" y="129"/>
                </a:lnTo>
                <a:lnTo>
                  <a:pt x="186" y="78"/>
                </a:lnTo>
                <a:lnTo>
                  <a:pt x="217" y="110"/>
                </a:lnTo>
                <a:lnTo>
                  <a:pt x="165" y="161"/>
                </a:lnTo>
                <a:lnTo>
                  <a:pt x="217" y="213"/>
                </a:lnTo>
                <a:lnTo>
                  <a:pt x="186" y="244"/>
                </a:lnTo>
                <a:lnTo>
                  <a:pt x="133" y="193"/>
                </a:lnTo>
                <a:lnTo>
                  <a:pt x="82" y="244"/>
                </a:lnTo>
                <a:lnTo>
                  <a:pt x="50" y="213"/>
                </a:lnTo>
                <a:close/>
                <a:moveTo>
                  <a:pt x="559" y="93"/>
                </a:moveTo>
                <a:lnTo>
                  <a:pt x="551" y="120"/>
                </a:lnTo>
                <a:lnTo>
                  <a:pt x="545" y="141"/>
                </a:lnTo>
                <a:lnTo>
                  <a:pt x="589" y="153"/>
                </a:lnTo>
                <a:lnTo>
                  <a:pt x="595" y="131"/>
                </a:lnTo>
                <a:lnTo>
                  <a:pt x="615" y="53"/>
                </a:lnTo>
                <a:lnTo>
                  <a:pt x="615" y="53"/>
                </a:lnTo>
                <a:lnTo>
                  <a:pt x="615" y="48"/>
                </a:lnTo>
                <a:lnTo>
                  <a:pt x="615" y="44"/>
                </a:lnTo>
                <a:lnTo>
                  <a:pt x="614" y="39"/>
                </a:lnTo>
                <a:lnTo>
                  <a:pt x="612" y="36"/>
                </a:lnTo>
                <a:lnTo>
                  <a:pt x="610" y="33"/>
                </a:lnTo>
                <a:lnTo>
                  <a:pt x="606" y="29"/>
                </a:lnTo>
                <a:lnTo>
                  <a:pt x="603" y="27"/>
                </a:lnTo>
                <a:lnTo>
                  <a:pt x="598" y="26"/>
                </a:lnTo>
                <a:lnTo>
                  <a:pt x="521" y="5"/>
                </a:lnTo>
                <a:lnTo>
                  <a:pt x="500" y="0"/>
                </a:lnTo>
                <a:lnTo>
                  <a:pt x="488" y="44"/>
                </a:lnTo>
                <a:lnTo>
                  <a:pt x="510" y="48"/>
                </a:lnTo>
                <a:lnTo>
                  <a:pt x="533" y="55"/>
                </a:lnTo>
                <a:lnTo>
                  <a:pt x="533" y="55"/>
                </a:lnTo>
                <a:lnTo>
                  <a:pt x="494" y="79"/>
                </a:lnTo>
                <a:lnTo>
                  <a:pt x="456" y="103"/>
                </a:lnTo>
                <a:lnTo>
                  <a:pt x="418" y="129"/>
                </a:lnTo>
                <a:lnTo>
                  <a:pt x="382" y="156"/>
                </a:lnTo>
                <a:lnTo>
                  <a:pt x="347" y="183"/>
                </a:lnTo>
                <a:lnTo>
                  <a:pt x="313" y="213"/>
                </a:lnTo>
                <a:lnTo>
                  <a:pt x="279" y="242"/>
                </a:lnTo>
                <a:lnTo>
                  <a:pt x="247" y="274"/>
                </a:lnTo>
                <a:lnTo>
                  <a:pt x="247" y="274"/>
                </a:lnTo>
                <a:lnTo>
                  <a:pt x="212" y="311"/>
                </a:lnTo>
                <a:lnTo>
                  <a:pt x="177" y="350"/>
                </a:lnTo>
                <a:lnTo>
                  <a:pt x="144" y="389"/>
                </a:lnTo>
                <a:lnTo>
                  <a:pt x="112" y="430"/>
                </a:lnTo>
                <a:lnTo>
                  <a:pt x="82" y="473"/>
                </a:lnTo>
                <a:lnTo>
                  <a:pt x="53" y="517"/>
                </a:lnTo>
                <a:lnTo>
                  <a:pt x="26" y="562"/>
                </a:lnTo>
                <a:lnTo>
                  <a:pt x="0" y="609"/>
                </a:lnTo>
                <a:lnTo>
                  <a:pt x="39" y="630"/>
                </a:lnTo>
                <a:lnTo>
                  <a:pt x="39" y="630"/>
                </a:lnTo>
                <a:lnTo>
                  <a:pt x="65" y="585"/>
                </a:lnTo>
                <a:lnTo>
                  <a:pt x="92" y="541"/>
                </a:lnTo>
                <a:lnTo>
                  <a:pt x="120" y="498"/>
                </a:lnTo>
                <a:lnTo>
                  <a:pt x="148" y="457"/>
                </a:lnTo>
                <a:lnTo>
                  <a:pt x="179" y="416"/>
                </a:lnTo>
                <a:lnTo>
                  <a:pt x="211" y="378"/>
                </a:lnTo>
                <a:lnTo>
                  <a:pt x="245" y="342"/>
                </a:lnTo>
                <a:lnTo>
                  <a:pt x="279" y="305"/>
                </a:lnTo>
                <a:lnTo>
                  <a:pt x="279" y="305"/>
                </a:lnTo>
                <a:lnTo>
                  <a:pt x="310" y="275"/>
                </a:lnTo>
                <a:lnTo>
                  <a:pt x="342" y="245"/>
                </a:lnTo>
                <a:lnTo>
                  <a:pt x="376" y="218"/>
                </a:lnTo>
                <a:lnTo>
                  <a:pt x="410" y="191"/>
                </a:lnTo>
                <a:lnTo>
                  <a:pt x="445" y="164"/>
                </a:lnTo>
                <a:lnTo>
                  <a:pt x="483" y="139"/>
                </a:lnTo>
                <a:lnTo>
                  <a:pt x="520" y="115"/>
                </a:lnTo>
                <a:lnTo>
                  <a:pt x="559" y="93"/>
                </a:lnTo>
                <a:lnTo>
                  <a:pt x="559" y="93"/>
                </a:lnTo>
                <a:close/>
                <a:moveTo>
                  <a:pt x="622" y="327"/>
                </a:moveTo>
                <a:lnTo>
                  <a:pt x="622" y="327"/>
                </a:lnTo>
                <a:lnTo>
                  <a:pt x="621" y="338"/>
                </a:lnTo>
                <a:lnTo>
                  <a:pt x="620" y="348"/>
                </a:lnTo>
                <a:lnTo>
                  <a:pt x="618" y="359"/>
                </a:lnTo>
                <a:lnTo>
                  <a:pt x="614" y="369"/>
                </a:lnTo>
                <a:lnTo>
                  <a:pt x="610" y="378"/>
                </a:lnTo>
                <a:lnTo>
                  <a:pt x="604" y="387"/>
                </a:lnTo>
                <a:lnTo>
                  <a:pt x="597" y="395"/>
                </a:lnTo>
                <a:lnTo>
                  <a:pt x="591" y="403"/>
                </a:lnTo>
                <a:lnTo>
                  <a:pt x="591" y="403"/>
                </a:lnTo>
                <a:lnTo>
                  <a:pt x="584" y="410"/>
                </a:lnTo>
                <a:lnTo>
                  <a:pt x="575" y="416"/>
                </a:lnTo>
                <a:lnTo>
                  <a:pt x="567" y="421"/>
                </a:lnTo>
                <a:lnTo>
                  <a:pt x="557" y="425"/>
                </a:lnTo>
                <a:lnTo>
                  <a:pt x="547" y="429"/>
                </a:lnTo>
                <a:lnTo>
                  <a:pt x="537" y="432"/>
                </a:lnTo>
                <a:lnTo>
                  <a:pt x="526" y="433"/>
                </a:lnTo>
                <a:lnTo>
                  <a:pt x="515" y="435"/>
                </a:lnTo>
                <a:lnTo>
                  <a:pt x="515" y="435"/>
                </a:lnTo>
                <a:lnTo>
                  <a:pt x="504" y="433"/>
                </a:lnTo>
                <a:lnTo>
                  <a:pt x="493" y="432"/>
                </a:lnTo>
                <a:lnTo>
                  <a:pt x="483" y="429"/>
                </a:lnTo>
                <a:lnTo>
                  <a:pt x="474" y="425"/>
                </a:lnTo>
                <a:lnTo>
                  <a:pt x="464" y="421"/>
                </a:lnTo>
                <a:lnTo>
                  <a:pt x="456" y="416"/>
                </a:lnTo>
                <a:lnTo>
                  <a:pt x="447" y="410"/>
                </a:lnTo>
                <a:lnTo>
                  <a:pt x="440" y="403"/>
                </a:lnTo>
                <a:lnTo>
                  <a:pt x="440" y="403"/>
                </a:lnTo>
                <a:lnTo>
                  <a:pt x="433" y="395"/>
                </a:lnTo>
                <a:lnTo>
                  <a:pt x="426" y="387"/>
                </a:lnTo>
                <a:lnTo>
                  <a:pt x="420" y="378"/>
                </a:lnTo>
                <a:lnTo>
                  <a:pt x="416" y="369"/>
                </a:lnTo>
                <a:lnTo>
                  <a:pt x="412" y="359"/>
                </a:lnTo>
                <a:lnTo>
                  <a:pt x="410" y="348"/>
                </a:lnTo>
                <a:lnTo>
                  <a:pt x="408" y="338"/>
                </a:lnTo>
                <a:lnTo>
                  <a:pt x="408" y="327"/>
                </a:lnTo>
                <a:lnTo>
                  <a:pt x="408" y="327"/>
                </a:lnTo>
                <a:lnTo>
                  <a:pt x="408" y="317"/>
                </a:lnTo>
                <a:lnTo>
                  <a:pt x="410" y="305"/>
                </a:lnTo>
                <a:lnTo>
                  <a:pt x="412" y="295"/>
                </a:lnTo>
                <a:lnTo>
                  <a:pt x="416" y="285"/>
                </a:lnTo>
                <a:lnTo>
                  <a:pt x="420" y="276"/>
                </a:lnTo>
                <a:lnTo>
                  <a:pt x="426" y="267"/>
                </a:lnTo>
                <a:lnTo>
                  <a:pt x="433" y="259"/>
                </a:lnTo>
                <a:lnTo>
                  <a:pt x="440" y="251"/>
                </a:lnTo>
                <a:lnTo>
                  <a:pt x="440" y="251"/>
                </a:lnTo>
                <a:lnTo>
                  <a:pt x="447" y="244"/>
                </a:lnTo>
                <a:lnTo>
                  <a:pt x="456" y="239"/>
                </a:lnTo>
                <a:lnTo>
                  <a:pt x="464" y="233"/>
                </a:lnTo>
                <a:lnTo>
                  <a:pt x="474" y="228"/>
                </a:lnTo>
                <a:lnTo>
                  <a:pt x="483" y="225"/>
                </a:lnTo>
                <a:lnTo>
                  <a:pt x="493" y="223"/>
                </a:lnTo>
                <a:lnTo>
                  <a:pt x="504" y="221"/>
                </a:lnTo>
                <a:lnTo>
                  <a:pt x="515" y="221"/>
                </a:lnTo>
                <a:lnTo>
                  <a:pt x="515" y="221"/>
                </a:lnTo>
                <a:lnTo>
                  <a:pt x="526" y="221"/>
                </a:lnTo>
                <a:lnTo>
                  <a:pt x="537" y="223"/>
                </a:lnTo>
                <a:lnTo>
                  <a:pt x="547" y="225"/>
                </a:lnTo>
                <a:lnTo>
                  <a:pt x="557" y="228"/>
                </a:lnTo>
                <a:lnTo>
                  <a:pt x="567" y="233"/>
                </a:lnTo>
                <a:lnTo>
                  <a:pt x="575" y="239"/>
                </a:lnTo>
                <a:lnTo>
                  <a:pt x="584" y="244"/>
                </a:lnTo>
                <a:lnTo>
                  <a:pt x="591" y="251"/>
                </a:lnTo>
                <a:lnTo>
                  <a:pt x="591" y="251"/>
                </a:lnTo>
                <a:lnTo>
                  <a:pt x="597" y="259"/>
                </a:lnTo>
                <a:lnTo>
                  <a:pt x="604" y="267"/>
                </a:lnTo>
                <a:lnTo>
                  <a:pt x="610" y="276"/>
                </a:lnTo>
                <a:lnTo>
                  <a:pt x="614" y="285"/>
                </a:lnTo>
                <a:lnTo>
                  <a:pt x="618" y="295"/>
                </a:lnTo>
                <a:lnTo>
                  <a:pt x="620" y="305"/>
                </a:lnTo>
                <a:lnTo>
                  <a:pt x="621" y="317"/>
                </a:lnTo>
                <a:lnTo>
                  <a:pt x="622" y="327"/>
                </a:lnTo>
                <a:lnTo>
                  <a:pt x="622" y="327"/>
                </a:lnTo>
                <a:close/>
                <a:moveTo>
                  <a:pt x="577" y="327"/>
                </a:moveTo>
                <a:lnTo>
                  <a:pt x="577" y="327"/>
                </a:lnTo>
                <a:lnTo>
                  <a:pt x="576" y="315"/>
                </a:lnTo>
                <a:lnTo>
                  <a:pt x="572" y="303"/>
                </a:lnTo>
                <a:lnTo>
                  <a:pt x="567" y="293"/>
                </a:lnTo>
                <a:lnTo>
                  <a:pt x="559" y="284"/>
                </a:lnTo>
                <a:lnTo>
                  <a:pt x="559" y="284"/>
                </a:lnTo>
                <a:lnTo>
                  <a:pt x="550" y="276"/>
                </a:lnTo>
                <a:lnTo>
                  <a:pt x="540" y="270"/>
                </a:lnTo>
                <a:lnTo>
                  <a:pt x="528" y="267"/>
                </a:lnTo>
                <a:lnTo>
                  <a:pt x="515" y="265"/>
                </a:lnTo>
                <a:lnTo>
                  <a:pt x="515" y="265"/>
                </a:lnTo>
                <a:lnTo>
                  <a:pt x="502" y="267"/>
                </a:lnTo>
                <a:lnTo>
                  <a:pt x="491" y="270"/>
                </a:lnTo>
                <a:lnTo>
                  <a:pt x="481" y="276"/>
                </a:lnTo>
                <a:lnTo>
                  <a:pt x="471" y="284"/>
                </a:lnTo>
                <a:lnTo>
                  <a:pt x="471" y="284"/>
                </a:lnTo>
                <a:lnTo>
                  <a:pt x="464" y="293"/>
                </a:lnTo>
                <a:lnTo>
                  <a:pt x="458" y="303"/>
                </a:lnTo>
                <a:lnTo>
                  <a:pt x="454" y="315"/>
                </a:lnTo>
                <a:lnTo>
                  <a:pt x="453" y="327"/>
                </a:lnTo>
                <a:lnTo>
                  <a:pt x="453" y="327"/>
                </a:lnTo>
                <a:lnTo>
                  <a:pt x="454" y="339"/>
                </a:lnTo>
                <a:lnTo>
                  <a:pt x="458" y="351"/>
                </a:lnTo>
                <a:lnTo>
                  <a:pt x="464" y="362"/>
                </a:lnTo>
                <a:lnTo>
                  <a:pt x="471" y="371"/>
                </a:lnTo>
                <a:lnTo>
                  <a:pt x="471" y="371"/>
                </a:lnTo>
                <a:lnTo>
                  <a:pt x="481" y="379"/>
                </a:lnTo>
                <a:lnTo>
                  <a:pt x="491" y="385"/>
                </a:lnTo>
                <a:lnTo>
                  <a:pt x="502" y="388"/>
                </a:lnTo>
                <a:lnTo>
                  <a:pt x="515" y="389"/>
                </a:lnTo>
                <a:lnTo>
                  <a:pt x="515" y="389"/>
                </a:lnTo>
                <a:lnTo>
                  <a:pt x="528" y="388"/>
                </a:lnTo>
                <a:lnTo>
                  <a:pt x="540" y="385"/>
                </a:lnTo>
                <a:lnTo>
                  <a:pt x="550" y="379"/>
                </a:lnTo>
                <a:lnTo>
                  <a:pt x="559" y="371"/>
                </a:lnTo>
                <a:lnTo>
                  <a:pt x="559" y="371"/>
                </a:lnTo>
                <a:lnTo>
                  <a:pt x="567" y="362"/>
                </a:lnTo>
                <a:lnTo>
                  <a:pt x="572" y="351"/>
                </a:lnTo>
                <a:lnTo>
                  <a:pt x="576" y="339"/>
                </a:lnTo>
                <a:lnTo>
                  <a:pt x="577" y="327"/>
                </a:lnTo>
                <a:lnTo>
                  <a:pt x="577" y="327"/>
                </a:lnTo>
                <a:close/>
                <a:moveTo>
                  <a:pt x="351" y="458"/>
                </a:moveTo>
                <a:lnTo>
                  <a:pt x="300" y="510"/>
                </a:lnTo>
                <a:lnTo>
                  <a:pt x="248" y="458"/>
                </a:lnTo>
                <a:lnTo>
                  <a:pt x="216" y="490"/>
                </a:lnTo>
                <a:lnTo>
                  <a:pt x="268" y="542"/>
                </a:lnTo>
                <a:lnTo>
                  <a:pt x="216" y="593"/>
                </a:lnTo>
                <a:lnTo>
                  <a:pt x="248" y="626"/>
                </a:lnTo>
                <a:lnTo>
                  <a:pt x="300" y="574"/>
                </a:lnTo>
                <a:lnTo>
                  <a:pt x="351" y="626"/>
                </a:lnTo>
                <a:lnTo>
                  <a:pt x="384" y="593"/>
                </a:lnTo>
                <a:lnTo>
                  <a:pt x="332" y="542"/>
                </a:lnTo>
                <a:lnTo>
                  <a:pt x="384" y="490"/>
                </a:lnTo>
                <a:lnTo>
                  <a:pt x="351" y="458"/>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163" name="Freeform 118">
            <a:extLst>
              <a:ext uri="{FF2B5EF4-FFF2-40B4-BE49-F238E27FC236}">
                <a16:creationId xmlns:a16="http://schemas.microsoft.com/office/drawing/2014/main" id="{7E5A219E-3EC1-431A-944A-0032480BDBF9}"/>
              </a:ext>
            </a:extLst>
          </p:cNvPr>
          <p:cNvSpPr>
            <a:spLocks noEditPoints="1"/>
          </p:cNvSpPr>
          <p:nvPr/>
        </p:nvSpPr>
        <p:spPr bwMode="auto">
          <a:xfrm>
            <a:off x="8100801" y="1978902"/>
            <a:ext cx="419147" cy="447089"/>
          </a:xfrm>
          <a:custGeom>
            <a:avLst/>
            <a:gdLst>
              <a:gd name="T0" fmla="*/ 404 w 676"/>
              <a:gd name="T1" fmla="*/ 595 h 720"/>
              <a:gd name="T2" fmla="*/ 380 w 676"/>
              <a:gd name="T3" fmla="*/ 616 h 720"/>
              <a:gd name="T4" fmla="*/ 66 w 676"/>
              <a:gd name="T5" fmla="*/ 614 h 720"/>
              <a:gd name="T6" fmla="*/ 47 w 676"/>
              <a:gd name="T7" fmla="*/ 589 h 720"/>
              <a:gd name="T8" fmla="*/ 47 w 676"/>
              <a:gd name="T9" fmla="*/ 88 h 720"/>
              <a:gd name="T10" fmla="*/ 66 w 676"/>
              <a:gd name="T11" fmla="*/ 64 h 720"/>
              <a:gd name="T12" fmla="*/ 380 w 676"/>
              <a:gd name="T13" fmla="*/ 62 h 720"/>
              <a:gd name="T14" fmla="*/ 404 w 676"/>
              <a:gd name="T15" fmla="*/ 82 h 720"/>
              <a:gd name="T16" fmla="*/ 427 w 676"/>
              <a:gd name="T17" fmla="*/ 95 h 720"/>
              <a:gd name="T18" fmla="*/ 452 w 676"/>
              <a:gd name="T19" fmla="*/ 69 h 720"/>
              <a:gd name="T20" fmla="*/ 431 w 676"/>
              <a:gd name="T21" fmla="*/ 20 h 720"/>
              <a:gd name="T22" fmla="*/ 390 w 676"/>
              <a:gd name="T23" fmla="*/ 0 h 720"/>
              <a:gd name="T24" fmla="*/ 55 w 676"/>
              <a:gd name="T25" fmla="*/ 1 h 720"/>
              <a:gd name="T26" fmla="*/ 12 w 676"/>
              <a:gd name="T27" fmla="*/ 30 h 720"/>
              <a:gd name="T28" fmla="*/ 0 w 676"/>
              <a:gd name="T29" fmla="*/ 69 h 720"/>
              <a:gd name="T30" fmla="*/ 6 w 676"/>
              <a:gd name="T31" fmla="*/ 678 h 720"/>
              <a:gd name="T32" fmla="*/ 48 w 676"/>
              <a:gd name="T33" fmla="*/ 718 h 720"/>
              <a:gd name="T34" fmla="*/ 384 w 676"/>
              <a:gd name="T35" fmla="*/ 720 h 720"/>
              <a:gd name="T36" fmla="*/ 421 w 676"/>
              <a:gd name="T37" fmla="*/ 709 h 720"/>
              <a:gd name="T38" fmla="*/ 452 w 676"/>
              <a:gd name="T39" fmla="*/ 658 h 720"/>
              <a:gd name="T40" fmla="*/ 448 w 676"/>
              <a:gd name="T41" fmla="*/ 366 h 720"/>
              <a:gd name="T42" fmla="*/ 262 w 676"/>
              <a:gd name="T43" fmla="*/ 30 h 720"/>
              <a:gd name="T44" fmla="*/ 267 w 676"/>
              <a:gd name="T45" fmla="*/ 36 h 720"/>
              <a:gd name="T46" fmla="*/ 191 w 676"/>
              <a:gd name="T47" fmla="*/ 42 h 720"/>
              <a:gd name="T48" fmla="*/ 185 w 676"/>
              <a:gd name="T49" fmla="*/ 36 h 720"/>
              <a:gd name="T50" fmla="*/ 191 w 676"/>
              <a:gd name="T51" fmla="*/ 30 h 720"/>
              <a:gd name="T52" fmla="*/ 183 w 676"/>
              <a:gd name="T53" fmla="*/ 683 h 720"/>
              <a:gd name="T54" fmla="*/ 174 w 676"/>
              <a:gd name="T55" fmla="*/ 659 h 720"/>
              <a:gd name="T56" fmla="*/ 191 w 676"/>
              <a:gd name="T57" fmla="*/ 648 h 720"/>
              <a:gd name="T58" fmla="*/ 272 w 676"/>
              <a:gd name="T59" fmla="*/ 651 h 720"/>
              <a:gd name="T60" fmla="*/ 275 w 676"/>
              <a:gd name="T61" fmla="*/ 678 h 720"/>
              <a:gd name="T62" fmla="*/ 262 w 676"/>
              <a:gd name="T63" fmla="*/ 684 h 720"/>
              <a:gd name="T64" fmla="*/ 587 w 676"/>
              <a:gd name="T65" fmla="*/ 243 h 720"/>
              <a:gd name="T66" fmla="*/ 598 w 676"/>
              <a:gd name="T67" fmla="*/ 230 h 720"/>
              <a:gd name="T68" fmla="*/ 664 w 676"/>
              <a:gd name="T69" fmla="*/ 269 h 720"/>
              <a:gd name="T70" fmla="*/ 651 w 676"/>
              <a:gd name="T71" fmla="*/ 284 h 720"/>
              <a:gd name="T72" fmla="*/ 607 w 676"/>
              <a:gd name="T73" fmla="*/ 203 h 720"/>
              <a:gd name="T74" fmla="*/ 593 w 676"/>
              <a:gd name="T75" fmla="*/ 190 h 720"/>
              <a:gd name="T76" fmla="*/ 663 w 676"/>
              <a:gd name="T77" fmla="*/ 164 h 720"/>
              <a:gd name="T78" fmla="*/ 676 w 676"/>
              <a:gd name="T79" fmla="*/ 176 h 720"/>
              <a:gd name="T80" fmla="*/ 615 w 676"/>
              <a:gd name="T81" fmla="*/ 103 h 720"/>
              <a:gd name="T82" fmla="*/ 572 w 676"/>
              <a:gd name="T83" fmla="*/ 163 h 720"/>
              <a:gd name="T84" fmla="*/ 564 w 676"/>
              <a:gd name="T85" fmla="*/ 146 h 720"/>
              <a:gd name="T86" fmla="*/ 607 w 676"/>
              <a:gd name="T87" fmla="*/ 86 h 720"/>
              <a:gd name="T88" fmla="*/ 615 w 676"/>
              <a:gd name="T89" fmla="*/ 103 h 720"/>
              <a:gd name="T90" fmla="*/ 371 w 676"/>
              <a:gd name="T91" fmla="*/ 473 h 720"/>
              <a:gd name="T92" fmla="*/ 253 w 676"/>
              <a:gd name="T93" fmla="*/ 352 h 720"/>
              <a:gd name="T94" fmla="*/ 299 w 676"/>
              <a:gd name="T95" fmla="*/ 212 h 720"/>
              <a:gd name="T96" fmla="*/ 178 w 676"/>
              <a:gd name="T97" fmla="*/ 346 h 720"/>
              <a:gd name="T98" fmla="*/ 150 w 676"/>
              <a:gd name="T99" fmla="*/ 300 h 720"/>
              <a:gd name="T100" fmla="*/ 160 w 676"/>
              <a:gd name="T101" fmla="*/ 281 h 720"/>
              <a:gd name="T102" fmla="*/ 542 w 676"/>
              <a:gd name="T103" fmla="*/ 351 h 720"/>
              <a:gd name="T104" fmla="*/ 423 w 676"/>
              <a:gd name="T105" fmla="*/ 330 h 720"/>
              <a:gd name="T106" fmla="*/ 319 w 676"/>
              <a:gd name="T107" fmla="*/ 203 h 720"/>
              <a:gd name="T108" fmla="*/ 420 w 676"/>
              <a:gd name="T109" fmla="*/ 146 h 720"/>
              <a:gd name="T110" fmla="*/ 533 w 676"/>
              <a:gd name="T111" fmla="*/ 239 h 720"/>
              <a:gd name="T112" fmla="*/ 534 w 676"/>
              <a:gd name="T113" fmla="*/ 191 h 720"/>
              <a:gd name="T114" fmla="*/ 551 w 676"/>
              <a:gd name="T115" fmla="*/ 208 h 720"/>
              <a:gd name="T116" fmla="*/ 548 w 676"/>
              <a:gd name="T117" fmla="*/ 227 h 720"/>
              <a:gd name="T118" fmla="*/ 533 w 676"/>
              <a:gd name="T119" fmla="*/ 239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76" h="720">
                <a:moveTo>
                  <a:pt x="406" y="364"/>
                </a:moveTo>
                <a:lnTo>
                  <a:pt x="406" y="582"/>
                </a:lnTo>
                <a:lnTo>
                  <a:pt x="406" y="582"/>
                </a:lnTo>
                <a:lnTo>
                  <a:pt x="406" y="589"/>
                </a:lnTo>
                <a:lnTo>
                  <a:pt x="404" y="595"/>
                </a:lnTo>
                <a:lnTo>
                  <a:pt x="401" y="601"/>
                </a:lnTo>
                <a:lnTo>
                  <a:pt x="397" y="607"/>
                </a:lnTo>
                <a:lnTo>
                  <a:pt x="392" y="610"/>
                </a:lnTo>
                <a:lnTo>
                  <a:pt x="386" y="614"/>
                </a:lnTo>
                <a:lnTo>
                  <a:pt x="380" y="616"/>
                </a:lnTo>
                <a:lnTo>
                  <a:pt x="373" y="616"/>
                </a:lnTo>
                <a:lnTo>
                  <a:pt x="79" y="616"/>
                </a:lnTo>
                <a:lnTo>
                  <a:pt x="79" y="616"/>
                </a:lnTo>
                <a:lnTo>
                  <a:pt x="72" y="616"/>
                </a:lnTo>
                <a:lnTo>
                  <a:pt x="66" y="614"/>
                </a:lnTo>
                <a:lnTo>
                  <a:pt x="60" y="610"/>
                </a:lnTo>
                <a:lnTo>
                  <a:pt x="56" y="607"/>
                </a:lnTo>
                <a:lnTo>
                  <a:pt x="51" y="601"/>
                </a:lnTo>
                <a:lnTo>
                  <a:pt x="48" y="595"/>
                </a:lnTo>
                <a:lnTo>
                  <a:pt x="47" y="589"/>
                </a:lnTo>
                <a:lnTo>
                  <a:pt x="46" y="582"/>
                </a:lnTo>
                <a:lnTo>
                  <a:pt x="46" y="582"/>
                </a:lnTo>
                <a:lnTo>
                  <a:pt x="46" y="95"/>
                </a:lnTo>
                <a:lnTo>
                  <a:pt x="46" y="95"/>
                </a:lnTo>
                <a:lnTo>
                  <a:pt x="47" y="88"/>
                </a:lnTo>
                <a:lnTo>
                  <a:pt x="48" y="82"/>
                </a:lnTo>
                <a:lnTo>
                  <a:pt x="51" y="77"/>
                </a:lnTo>
                <a:lnTo>
                  <a:pt x="56" y="71"/>
                </a:lnTo>
                <a:lnTo>
                  <a:pt x="60" y="68"/>
                </a:lnTo>
                <a:lnTo>
                  <a:pt x="66" y="64"/>
                </a:lnTo>
                <a:lnTo>
                  <a:pt x="72" y="62"/>
                </a:lnTo>
                <a:lnTo>
                  <a:pt x="79" y="61"/>
                </a:lnTo>
                <a:lnTo>
                  <a:pt x="373" y="61"/>
                </a:lnTo>
                <a:lnTo>
                  <a:pt x="373" y="61"/>
                </a:lnTo>
                <a:lnTo>
                  <a:pt x="380" y="62"/>
                </a:lnTo>
                <a:lnTo>
                  <a:pt x="386" y="64"/>
                </a:lnTo>
                <a:lnTo>
                  <a:pt x="392" y="68"/>
                </a:lnTo>
                <a:lnTo>
                  <a:pt x="397" y="71"/>
                </a:lnTo>
                <a:lnTo>
                  <a:pt x="401" y="77"/>
                </a:lnTo>
                <a:lnTo>
                  <a:pt x="404" y="82"/>
                </a:lnTo>
                <a:lnTo>
                  <a:pt x="406" y="88"/>
                </a:lnTo>
                <a:lnTo>
                  <a:pt x="406" y="95"/>
                </a:lnTo>
                <a:lnTo>
                  <a:pt x="406" y="113"/>
                </a:lnTo>
                <a:lnTo>
                  <a:pt x="406" y="113"/>
                </a:lnTo>
                <a:lnTo>
                  <a:pt x="427" y="95"/>
                </a:lnTo>
                <a:lnTo>
                  <a:pt x="447" y="75"/>
                </a:lnTo>
                <a:lnTo>
                  <a:pt x="447" y="75"/>
                </a:lnTo>
                <a:lnTo>
                  <a:pt x="452" y="69"/>
                </a:lnTo>
                <a:lnTo>
                  <a:pt x="452" y="69"/>
                </a:lnTo>
                <a:lnTo>
                  <a:pt x="452" y="69"/>
                </a:lnTo>
                <a:lnTo>
                  <a:pt x="452" y="62"/>
                </a:lnTo>
                <a:lnTo>
                  <a:pt x="451" y="55"/>
                </a:lnTo>
                <a:lnTo>
                  <a:pt x="446" y="42"/>
                </a:lnTo>
                <a:lnTo>
                  <a:pt x="440" y="30"/>
                </a:lnTo>
                <a:lnTo>
                  <a:pt x="431" y="20"/>
                </a:lnTo>
                <a:lnTo>
                  <a:pt x="421" y="11"/>
                </a:lnTo>
                <a:lnTo>
                  <a:pt x="410" y="5"/>
                </a:lnTo>
                <a:lnTo>
                  <a:pt x="404" y="3"/>
                </a:lnTo>
                <a:lnTo>
                  <a:pt x="397" y="1"/>
                </a:lnTo>
                <a:lnTo>
                  <a:pt x="390" y="0"/>
                </a:lnTo>
                <a:lnTo>
                  <a:pt x="384" y="0"/>
                </a:lnTo>
                <a:lnTo>
                  <a:pt x="68" y="0"/>
                </a:lnTo>
                <a:lnTo>
                  <a:pt x="68" y="0"/>
                </a:lnTo>
                <a:lnTo>
                  <a:pt x="62" y="0"/>
                </a:lnTo>
                <a:lnTo>
                  <a:pt x="55" y="1"/>
                </a:lnTo>
                <a:lnTo>
                  <a:pt x="49" y="3"/>
                </a:lnTo>
                <a:lnTo>
                  <a:pt x="42" y="5"/>
                </a:lnTo>
                <a:lnTo>
                  <a:pt x="31" y="11"/>
                </a:lnTo>
                <a:lnTo>
                  <a:pt x="21" y="20"/>
                </a:lnTo>
                <a:lnTo>
                  <a:pt x="12" y="30"/>
                </a:lnTo>
                <a:lnTo>
                  <a:pt x="6" y="42"/>
                </a:lnTo>
                <a:lnTo>
                  <a:pt x="1" y="55"/>
                </a:lnTo>
                <a:lnTo>
                  <a:pt x="0" y="62"/>
                </a:lnTo>
                <a:lnTo>
                  <a:pt x="0" y="69"/>
                </a:lnTo>
                <a:lnTo>
                  <a:pt x="0" y="69"/>
                </a:lnTo>
                <a:lnTo>
                  <a:pt x="0" y="651"/>
                </a:lnTo>
                <a:lnTo>
                  <a:pt x="0" y="651"/>
                </a:lnTo>
                <a:lnTo>
                  <a:pt x="0" y="658"/>
                </a:lnTo>
                <a:lnTo>
                  <a:pt x="1" y="665"/>
                </a:lnTo>
                <a:lnTo>
                  <a:pt x="6" y="678"/>
                </a:lnTo>
                <a:lnTo>
                  <a:pt x="12" y="689"/>
                </a:lnTo>
                <a:lnTo>
                  <a:pt x="21" y="700"/>
                </a:lnTo>
                <a:lnTo>
                  <a:pt x="31" y="709"/>
                </a:lnTo>
                <a:lnTo>
                  <a:pt x="42" y="715"/>
                </a:lnTo>
                <a:lnTo>
                  <a:pt x="48" y="718"/>
                </a:lnTo>
                <a:lnTo>
                  <a:pt x="55" y="719"/>
                </a:lnTo>
                <a:lnTo>
                  <a:pt x="62" y="720"/>
                </a:lnTo>
                <a:lnTo>
                  <a:pt x="68" y="720"/>
                </a:lnTo>
                <a:lnTo>
                  <a:pt x="384" y="720"/>
                </a:lnTo>
                <a:lnTo>
                  <a:pt x="384" y="720"/>
                </a:lnTo>
                <a:lnTo>
                  <a:pt x="390" y="720"/>
                </a:lnTo>
                <a:lnTo>
                  <a:pt x="397" y="719"/>
                </a:lnTo>
                <a:lnTo>
                  <a:pt x="404" y="718"/>
                </a:lnTo>
                <a:lnTo>
                  <a:pt x="410" y="715"/>
                </a:lnTo>
                <a:lnTo>
                  <a:pt x="421" y="709"/>
                </a:lnTo>
                <a:lnTo>
                  <a:pt x="431" y="700"/>
                </a:lnTo>
                <a:lnTo>
                  <a:pt x="440" y="689"/>
                </a:lnTo>
                <a:lnTo>
                  <a:pt x="446" y="678"/>
                </a:lnTo>
                <a:lnTo>
                  <a:pt x="451" y="665"/>
                </a:lnTo>
                <a:lnTo>
                  <a:pt x="452" y="658"/>
                </a:lnTo>
                <a:lnTo>
                  <a:pt x="452" y="651"/>
                </a:lnTo>
                <a:lnTo>
                  <a:pt x="452" y="366"/>
                </a:lnTo>
                <a:lnTo>
                  <a:pt x="452" y="366"/>
                </a:lnTo>
                <a:lnTo>
                  <a:pt x="448" y="366"/>
                </a:lnTo>
                <a:lnTo>
                  <a:pt x="448" y="366"/>
                </a:lnTo>
                <a:lnTo>
                  <a:pt x="428" y="364"/>
                </a:lnTo>
                <a:lnTo>
                  <a:pt x="406" y="364"/>
                </a:lnTo>
                <a:lnTo>
                  <a:pt x="406" y="364"/>
                </a:lnTo>
                <a:close/>
                <a:moveTo>
                  <a:pt x="191" y="30"/>
                </a:moveTo>
                <a:lnTo>
                  <a:pt x="262" y="30"/>
                </a:lnTo>
                <a:lnTo>
                  <a:pt x="262" y="30"/>
                </a:lnTo>
                <a:lnTo>
                  <a:pt x="265" y="32"/>
                </a:lnTo>
                <a:lnTo>
                  <a:pt x="266" y="33"/>
                </a:lnTo>
                <a:lnTo>
                  <a:pt x="267" y="34"/>
                </a:lnTo>
                <a:lnTo>
                  <a:pt x="267" y="36"/>
                </a:lnTo>
                <a:lnTo>
                  <a:pt x="267" y="38"/>
                </a:lnTo>
                <a:lnTo>
                  <a:pt x="266" y="41"/>
                </a:lnTo>
                <a:lnTo>
                  <a:pt x="265" y="42"/>
                </a:lnTo>
                <a:lnTo>
                  <a:pt x="262" y="42"/>
                </a:lnTo>
                <a:lnTo>
                  <a:pt x="191" y="42"/>
                </a:lnTo>
                <a:lnTo>
                  <a:pt x="191" y="42"/>
                </a:lnTo>
                <a:lnTo>
                  <a:pt x="187" y="42"/>
                </a:lnTo>
                <a:lnTo>
                  <a:pt x="186" y="41"/>
                </a:lnTo>
                <a:lnTo>
                  <a:pt x="185" y="38"/>
                </a:lnTo>
                <a:lnTo>
                  <a:pt x="185" y="36"/>
                </a:lnTo>
                <a:lnTo>
                  <a:pt x="185" y="34"/>
                </a:lnTo>
                <a:lnTo>
                  <a:pt x="186" y="33"/>
                </a:lnTo>
                <a:lnTo>
                  <a:pt x="187" y="32"/>
                </a:lnTo>
                <a:lnTo>
                  <a:pt x="191" y="30"/>
                </a:lnTo>
                <a:lnTo>
                  <a:pt x="191" y="30"/>
                </a:lnTo>
                <a:close/>
                <a:moveTo>
                  <a:pt x="262" y="684"/>
                </a:moveTo>
                <a:lnTo>
                  <a:pt x="191" y="684"/>
                </a:lnTo>
                <a:lnTo>
                  <a:pt x="191" y="684"/>
                </a:lnTo>
                <a:lnTo>
                  <a:pt x="186" y="684"/>
                </a:lnTo>
                <a:lnTo>
                  <a:pt x="183" y="683"/>
                </a:lnTo>
                <a:lnTo>
                  <a:pt x="179" y="680"/>
                </a:lnTo>
                <a:lnTo>
                  <a:pt x="177" y="678"/>
                </a:lnTo>
                <a:lnTo>
                  <a:pt x="174" y="672"/>
                </a:lnTo>
                <a:lnTo>
                  <a:pt x="173" y="666"/>
                </a:lnTo>
                <a:lnTo>
                  <a:pt x="174" y="659"/>
                </a:lnTo>
                <a:lnTo>
                  <a:pt x="177" y="653"/>
                </a:lnTo>
                <a:lnTo>
                  <a:pt x="179" y="651"/>
                </a:lnTo>
                <a:lnTo>
                  <a:pt x="183" y="649"/>
                </a:lnTo>
                <a:lnTo>
                  <a:pt x="186" y="648"/>
                </a:lnTo>
                <a:lnTo>
                  <a:pt x="191" y="648"/>
                </a:lnTo>
                <a:lnTo>
                  <a:pt x="262" y="648"/>
                </a:lnTo>
                <a:lnTo>
                  <a:pt x="262" y="648"/>
                </a:lnTo>
                <a:lnTo>
                  <a:pt x="266" y="648"/>
                </a:lnTo>
                <a:lnTo>
                  <a:pt x="269" y="649"/>
                </a:lnTo>
                <a:lnTo>
                  <a:pt x="272" y="651"/>
                </a:lnTo>
                <a:lnTo>
                  <a:pt x="275" y="653"/>
                </a:lnTo>
                <a:lnTo>
                  <a:pt x="278" y="659"/>
                </a:lnTo>
                <a:lnTo>
                  <a:pt x="279" y="666"/>
                </a:lnTo>
                <a:lnTo>
                  <a:pt x="278" y="672"/>
                </a:lnTo>
                <a:lnTo>
                  <a:pt x="275" y="678"/>
                </a:lnTo>
                <a:lnTo>
                  <a:pt x="272" y="680"/>
                </a:lnTo>
                <a:lnTo>
                  <a:pt x="269" y="683"/>
                </a:lnTo>
                <a:lnTo>
                  <a:pt x="266" y="684"/>
                </a:lnTo>
                <a:lnTo>
                  <a:pt x="262" y="684"/>
                </a:lnTo>
                <a:lnTo>
                  <a:pt x="262" y="684"/>
                </a:lnTo>
                <a:close/>
                <a:moveTo>
                  <a:pt x="647" y="282"/>
                </a:moveTo>
                <a:lnTo>
                  <a:pt x="592" y="250"/>
                </a:lnTo>
                <a:lnTo>
                  <a:pt x="592" y="250"/>
                </a:lnTo>
                <a:lnTo>
                  <a:pt x="588" y="248"/>
                </a:lnTo>
                <a:lnTo>
                  <a:pt x="587" y="243"/>
                </a:lnTo>
                <a:lnTo>
                  <a:pt x="587" y="239"/>
                </a:lnTo>
                <a:lnTo>
                  <a:pt x="588" y="235"/>
                </a:lnTo>
                <a:lnTo>
                  <a:pt x="590" y="232"/>
                </a:lnTo>
                <a:lnTo>
                  <a:pt x="595" y="230"/>
                </a:lnTo>
                <a:lnTo>
                  <a:pt x="598" y="230"/>
                </a:lnTo>
                <a:lnTo>
                  <a:pt x="604" y="231"/>
                </a:lnTo>
                <a:lnTo>
                  <a:pt x="658" y="263"/>
                </a:lnTo>
                <a:lnTo>
                  <a:pt x="658" y="263"/>
                </a:lnTo>
                <a:lnTo>
                  <a:pt x="662" y="266"/>
                </a:lnTo>
                <a:lnTo>
                  <a:pt x="664" y="269"/>
                </a:lnTo>
                <a:lnTo>
                  <a:pt x="664" y="274"/>
                </a:lnTo>
                <a:lnTo>
                  <a:pt x="662" y="278"/>
                </a:lnTo>
                <a:lnTo>
                  <a:pt x="659" y="281"/>
                </a:lnTo>
                <a:lnTo>
                  <a:pt x="656" y="283"/>
                </a:lnTo>
                <a:lnTo>
                  <a:pt x="651" y="284"/>
                </a:lnTo>
                <a:lnTo>
                  <a:pt x="647" y="282"/>
                </a:lnTo>
                <a:lnTo>
                  <a:pt x="647" y="282"/>
                </a:lnTo>
                <a:close/>
                <a:moveTo>
                  <a:pt x="668" y="186"/>
                </a:moveTo>
                <a:lnTo>
                  <a:pt x="607" y="203"/>
                </a:lnTo>
                <a:lnTo>
                  <a:pt x="607" y="203"/>
                </a:lnTo>
                <a:lnTo>
                  <a:pt x="603" y="203"/>
                </a:lnTo>
                <a:lnTo>
                  <a:pt x="598" y="201"/>
                </a:lnTo>
                <a:lnTo>
                  <a:pt x="595" y="198"/>
                </a:lnTo>
                <a:lnTo>
                  <a:pt x="593" y="195"/>
                </a:lnTo>
                <a:lnTo>
                  <a:pt x="593" y="190"/>
                </a:lnTo>
                <a:lnTo>
                  <a:pt x="593" y="186"/>
                </a:lnTo>
                <a:lnTo>
                  <a:pt x="597" y="182"/>
                </a:lnTo>
                <a:lnTo>
                  <a:pt x="601" y="181"/>
                </a:lnTo>
                <a:lnTo>
                  <a:pt x="663" y="164"/>
                </a:lnTo>
                <a:lnTo>
                  <a:pt x="663" y="164"/>
                </a:lnTo>
                <a:lnTo>
                  <a:pt x="667" y="164"/>
                </a:lnTo>
                <a:lnTo>
                  <a:pt x="671" y="165"/>
                </a:lnTo>
                <a:lnTo>
                  <a:pt x="674" y="169"/>
                </a:lnTo>
                <a:lnTo>
                  <a:pt x="676" y="172"/>
                </a:lnTo>
                <a:lnTo>
                  <a:pt x="676" y="176"/>
                </a:lnTo>
                <a:lnTo>
                  <a:pt x="675" y="180"/>
                </a:lnTo>
                <a:lnTo>
                  <a:pt x="673" y="183"/>
                </a:lnTo>
                <a:lnTo>
                  <a:pt x="668" y="186"/>
                </a:lnTo>
                <a:lnTo>
                  <a:pt x="668" y="186"/>
                </a:lnTo>
                <a:close/>
                <a:moveTo>
                  <a:pt x="615" y="103"/>
                </a:moveTo>
                <a:lnTo>
                  <a:pt x="583" y="157"/>
                </a:lnTo>
                <a:lnTo>
                  <a:pt x="583" y="157"/>
                </a:lnTo>
                <a:lnTo>
                  <a:pt x="580" y="161"/>
                </a:lnTo>
                <a:lnTo>
                  <a:pt x="576" y="163"/>
                </a:lnTo>
                <a:lnTo>
                  <a:pt x="572" y="163"/>
                </a:lnTo>
                <a:lnTo>
                  <a:pt x="569" y="162"/>
                </a:lnTo>
                <a:lnTo>
                  <a:pt x="565" y="158"/>
                </a:lnTo>
                <a:lnTo>
                  <a:pt x="563" y="155"/>
                </a:lnTo>
                <a:lnTo>
                  <a:pt x="562" y="150"/>
                </a:lnTo>
                <a:lnTo>
                  <a:pt x="564" y="146"/>
                </a:lnTo>
                <a:lnTo>
                  <a:pt x="596" y="92"/>
                </a:lnTo>
                <a:lnTo>
                  <a:pt x="596" y="92"/>
                </a:lnTo>
                <a:lnTo>
                  <a:pt x="599" y="88"/>
                </a:lnTo>
                <a:lnTo>
                  <a:pt x="603" y="86"/>
                </a:lnTo>
                <a:lnTo>
                  <a:pt x="607" y="86"/>
                </a:lnTo>
                <a:lnTo>
                  <a:pt x="610" y="87"/>
                </a:lnTo>
                <a:lnTo>
                  <a:pt x="614" y="90"/>
                </a:lnTo>
                <a:lnTo>
                  <a:pt x="616" y="94"/>
                </a:lnTo>
                <a:lnTo>
                  <a:pt x="616" y="98"/>
                </a:lnTo>
                <a:lnTo>
                  <a:pt x="615" y="103"/>
                </a:lnTo>
                <a:lnTo>
                  <a:pt x="615" y="103"/>
                </a:lnTo>
                <a:close/>
                <a:moveTo>
                  <a:pt x="299" y="212"/>
                </a:moveTo>
                <a:lnTo>
                  <a:pt x="299" y="212"/>
                </a:lnTo>
                <a:lnTo>
                  <a:pt x="334" y="342"/>
                </a:lnTo>
                <a:lnTo>
                  <a:pt x="371" y="473"/>
                </a:lnTo>
                <a:lnTo>
                  <a:pt x="312" y="496"/>
                </a:lnTo>
                <a:lnTo>
                  <a:pt x="291" y="394"/>
                </a:lnTo>
                <a:lnTo>
                  <a:pt x="265" y="378"/>
                </a:lnTo>
                <a:lnTo>
                  <a:pt x="253" y="352"/>
                </a:lnTo>
                <a:lnTo>
                  <a:pt x="253" y="352"/>
                </a:lnTo>
                <a:lnTo>
                  <a:pt x="221" y="358"/>
                </a:lnTo>
                <a:lnTo>
                  <a:pt x="192" y="249"/>
                </a:lnTo>
                <a:lnTo>
                  <a:pt x="192" y="249"/>
                </a:lnTo>
                <a:lnTo>
                  <a:pt x="248" y="230"/>
                </a:lnTo>
                <a:lnTo>
                  <a:pt x="299" y="212"/>
                </a:lnTo>
                <a:lnTo>
                  <a:pt x="299" y="212"/>
                </a:lnTo>
                <a:close/>
                <a:moveTo>
                  <a:pt x="178" y="276"/>
                </a:moveTo>
                <a:lnTo>
                  <a:pt x="195" y="341"/>
                </a:lnTo>
                <a:lnTo>
                  <a:pt x="178" y="346"/>
                </a:lnTo>
                <a:lnTo>
                  <a:pt x="178" y="346"/>
                </a:lnTo>
                <a:lnTo>
                  <a:pt x="172" y="346"/>
                </a:lnTo>
                <a:lnTo>
                  <a:pt x="166" y="344"/>
                </a:lnTo>
                <a:lnTo>
                  <a:pt x="161" y="341"/>
                </a:lnTo>
                <a:lnTo>
                  <a:pt x="159" y="335"/>
                </a:lnTo>
                <a:lnTo>
                  <a:pt x="150" y="300"/>
                </a:lnTo>
                <a:lnTo>
                  <a:pt x="150" y="300"/>
                </a:lnTo>
                <a:lnTo>
                  <a:pt x="149" y="294"/>
                </a:lnTo>
                <a:lnTo>
                  <a:pt x="151" y="289"/>
                </a:lnTo>
                <a:lnTo>
                  <a:pt x="156" y="284"/>
                </a:lnTo>
                <a:lnTo>
                  <a:pt x="160" y="281"/>
                </a:lnTo>
                <a:lnTo>
                  <a:pt x="178" y="276"/>
                </a:lnTo>
                <a:close/>
                <a:moveTo>
                  <a:pt x="474" y="95"/>
                </a:moveTo>
                <a:lnTo>
                  <a:pt x="474" y="95"/>
                </a:lnTo>
                <a:lnTo>
                  <a:pt x="542" y="351"/>
                </a:lnTo>
                <a:lnTo>
                  <a:pt x="542" y="351"/>
                </a:lnTo>
                <a:lnTo>
                  <a:pt x="517" y="343"/>
                </a:lnTo>
                <a:lnTo>
                  <a:pt x="494" y="337"/>
                </a:lnTo>
                <a:lnTo>
                  <a:pt x="470" y="334"/>
                </a:lnTo>
                <a:lnTo>
                  <a:pt x="446" y="332"/>
                </a:lnTo>
                <a:lnTo>
                  <a:pt x="423" y="330"/>
                </a:lnTo>
                <a:lnTo>
                  <a:pt x="401" y="330"/>
                </a:lnTo>
                <a:lnTo>
                  <a:pt x="378" y="332"/>
                </a:lnTo>
                <a:lnTo>
                  <a:pt x="355" y="335"/>
                </a:lnTo>
                <a:lnTo>
                  <a:pt x="319" y="203"/>
                </a:lnTo>
                <a:lnTo>
                  <a:pt x="319" y="203"/>
                </a:lnTo>
                <a:lnTo>
                  <a:pt x="341" y="193"/>
                </a:lnTo>
                <a:lnTo>
                  <a:pt x="361" y="183"/>
                </a:lnTo>
                <a:lnTo>
                  <a:pt x="381" y="172"/>
                </a:lnTo>
                <a:lnTo>
                  <a:pt x="401" y="159"/>
                </a:lnTo>
                <a:lnTo>
                  <a:pt x="420" y="146"/>
                </a:lnTo>
                <a:lnTo>
                  <a:pt x="438" y="131"/>
                </a:lnTo>
                <a:lnTo>
                  <a:pt x="456" y="114"/>
                </a:lnTo>
                <a:lnTo>
                  <a:pt x="474" y="95"/>
                </a:lnTo>
                <a:lnTo>
                  <a:pt x="474" y="95"/>
                </a:lnTo>
                <a:close/>
                <a:moveTo>
                  <a:pt x="533" y="239"/>
                </a:moveTo>
                <a:lnTo>
                  <a:pt x="520" y="190"/>
                </a:lnTo>
                <a:lnTo>
                  <a:pt x="520" y="190"/>
                </a:lnTo>
                <a:lnTo>
                  <a:pt x="525" y="189"/>
                </a:lnTo>
                <a:lnTo>
                  <a:pt x="530" y="190"/>
                </a:lnTo>
                <a:lnTo>
                  <a:pt x="534" y="191"/>
                </a:lnTo>
                <a:lnTo>
                  <a:pt x="539" y="192"/>
                </a:lnTo>
                <a:lnTo>
                  <a:pt x="544" y="196"/>
                </a:lnTo>
                <a:lnTo>
                  <a:pt x="547" y="199"/>
                </a:lnTo>
                <a:lnTo>
                  <a:pt x="549" y="204"/>
                </a:lnTo>
                <a:lnTo>
                  <a:pt x="551" y="208"/>
                </a:lnTo>
                <a:lnTo>
                  <a:pt x="551" y="208"/>
                </a:lnTo>
                <a:lnTo>
                  <a:pt x="551" y="213"/>
                </a:lnTo>
                <a:lnTo>
                  <a:pt x="551" y="218"/>
                </a:lnTo>
                <a:lnTo>
                  <a:pt x="550" y="223"/>
                </a:lnTo>
                <a:lnTo>
                  <a:pt x="548" y="227"/>
                </a:lnTo>
                <a:lnTo>
                  <a:pt x="546" y="231"/>
                </a:lnTo>
                <a:lnTo>
                  <a:pt x="542" y="234"/>
                </a:lnTo>
                <a:lnTo>
                  <a:pt x="538" y="238"/>
                </a:lnTo>
                <a:lnTo>
                  <a:pt x="533" y="239"/>
                </a:lnTo>
                <a:lnTo>
                  <a:pt x="533" y="239"/>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165" name="TextBox 164">
            <a:extLst>
              <a:ext uri="{FF2B5EF4-FFF2-40B4-BE49-F238E27FC236}">
                <a16:creationId xmlns:a16="http://schemas.microsoft.com/office/drawing/2014/main" id="{2BBA2D2F-DDC0-4A2B-840D-DB11276741A4}"/>
              </a:ext>
            </a:extLst>
          </p:cNvPr>
          <p:cNvSpPr txBox="1"/>
          <p:nvPr/>
        </p:nvSpPr>
        <p:spPr>
          <a:xfrm>
            <a:off x="6570630" y="1978224"/>
            <a:ext cx="1201771" cy="276999"/>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chemeClr val="bg1"/>
                </a:solidFill>
              </a:rPr>
              <a:t>E. I. C.</a:t>
            </a:r>
          </a:p>
        </p:txBody>
      </p:sp>
      <p:sp>
        <p:nvSpPr>
          <p:cNvPr id="166" name="TextBox 165"/>
          <p:cNvSpPr txBox="1"/>
          <p:nvPr/>
        </p:nvSpPr>
        <p:spPr>
          <a:xfrm>
            <a:off x="6570630" y="2288173"/>
            <a:ext cx="1030321" cy="138499"/>
          </a:xfrm>
          <a:prstGeom prst="rect">
            <a:avLst/>
          </a:prstGeom>
          <a:noFill/>
        </p:spPr>
        <p:txBody>
          <a:bodyPr wrap="square" lIns="0" tIns="0" rIns="0" bIns="0" rtlCol="0">
            <a:spAutoFit/>
          </a:bodyPr>
          <a:lstStyle/>
          <a:p>
            <a:r>
              <a:rPr lang="en-US" sz="900" b="1" dirty="0">
                <a:solidFill>
                  <a:schemeClr val="bg1"/>
                </a:solidFill>
              </a:rPr>
              <a:t>Blended Finance</a:t>
            </a:r>
          </a:p>
        </p:txBody>
      </p:sp>
      <p:sp>
        <p:nvSpPr>
          <p:cNvPr id="168" name="TextBox 167">
            <a:extLst>
              <a:ext uri="{FF2B5EF4-FFF2-40B4-BE49-F238E27FC236}">
                <a16:creationId xmlns:a16="http://schemas.microsoft.com/office/drawing/2014/main" id="{2BBA2D2F-DDC0-4A2B-840D-DB11276741A4}"/>
              </a:ext>
            </a:extLst>
          </p:cNvPr>
          <p:cNvSpPr txBox="1"/>
          <p:nvPr/>
        </p:nvSpPr>
        <p:spPr>
          <a:xfrm>
            <a:off x="6570630" y="3037670"/>
            <a:ext cx="1305690" cy="276999"/>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chemeClr val="bg1"/>
                </a:solidFill>
              </a:rPr>
              <a:t>INVESTORS</a:t>
            </a:r>
          </a:p>
        </p:txBody>
      </p:sp>
      <p:sp>
        <p:nvSpPr>
          <p:cNvPr id="169" name="TextBox 168"/>
          <p:cNvSpPr txBox="1"/>
          <p:nvPr/>
        </p:nvSpPr>
        <p:spPr>
          <a:xfrm>
            <a:off x="6570628" y="3347619"/>
            <a:ext cx="1658971" cy="276999"/>
          </a:xfrm>
          <a:prstGeom prst="rect">
            <a:avLst/>
          </a:prstGeom>
          <a:noFill/>
        </p:spPr>
        <p:txBody>
          <a:bodyPr wrap="square" lIns="0" tIns="0" rIns="0" bIns="0" rtlCol="0">
            <a:spAutoFit/>
          </a:bodyPr>
          <a:lstStyle/>
          <a:p>
            <a:r>
              <a:rPr lang="es-ES" sz="900" b="1" dirty="0" err="1">
                <a:solidFill>
                  <a:schemeClr val="bg1"/>
                </a:solidFill>
              </a:rPr>
              <a:t>European</a:t>
            </a:r>
            <a:r>
              <a:rPr lang="es-ES" sz="900" b="1" dirty="0">
                <a:solidFill>
                  <a:schemeClr val="bg1"/>
                </a:solidFill>
              </a:rPr>
              <a:t> Defense </a:t>
            </a:r>
            <a:r>
              <a:rPr lang="es-ES" sz="900" b="1" dirty="0" err="1">
                <a:solidFill>
                  <a:schemeClr val="bg1"/>
                </a:solidFill>
              </a:rPr>
              <a:t>Fund</a:t>
            </a:r>
            <a:r>
              <a:rPr lang="es-ES" sz="900" b="1" dirty="0">
                <a:solidFill>
                  <a:schemeClr val="bg1"/>
                </a:solidFill>
              </a:rPr>
              <a:t>, </a:t>
            </a:r>
          </a:p>
          <a:p>
            <a:r>
              <a:rPr lang="es-ES" sz="900" b="1" dirty="0">
                <a:solidFill>
                  <a:schemeClr val="bg1"/>
                </a:solidFill>
              </a:rPr>
              <a:t>ESA, Thales-Alenia. </a:t>
            </a:r>
            <a:r>
              <a:rPr lang="es-ES" sz="900" b="1" dirty="0" err="1">
                <a:solidFill>
                  <a:schemeClr val="bg1"/>
                </a:solidFill>
              </a:rPr>
              <a:t>Snowfox</a:t>
            </a:r>
            <a:endParaRPr lang="en-US" sz="900" b="1" dirty="0">
              <a:solidFill>
                <a:schemeClr val="bg1"/>
              </a:solidFill>
            </a:endParaRPr>
          </a:p>
        </p:txBody>
      </p:sp>
      <p:sp>
        <p:nvSpPr>
          <p:cNvPr id="171" name="TextBox 170">
            <a:extLst>
              <a:ext uri="{FF2B5EF4-FFF2-40B4-BE49-F238E27FC236}">
                <a16:creationId xmlns:a16="http://schemas.microsoft.com/office/drawing/2014/main" id="{2BBA2D2F-DDC0-4A2B-840D-DB11276741A4}"/>
              </a:ext>
            </a:extLst>
          </p:cNvPr>
          <p:cNvSpPr txBox="1"/>
          <p:nvPr/>
        </p:nvSpPr>
        <p:spPr>
          <a:xfrm>
            <a:off x="6510930" y="3933772"/>
            <a:ext cx="1201771" cy="553998"/>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chemeClr val="bg1"/>
                </a:solidFill>
              </a:rPr>
              <a:t>Technical Assistance</a:t>
            </a:r>
          </a:p>
        </p:txBody>
      </p:sp>
      <p:sp>
        <p:nvSpPr>
          <p:cNvPr id="172" name="TextBox 171"/>
          <p:cNvSpPr txBox="1"/>
          <p:nvPr/>
        </p:nvSpPr>
        <p:spPr>
          <a:xfrm>
            <a:off x="6554240" y="4530192"/>
            <a:ext cx="1338469" cy="138499"/>
          </a:xfrm>
          <a:prstGeom prst="rect">
            <a:avLst/>
          </a:prstGeom>
          <a:noFill/>
        </p:spPr>
        <p:txBody>
          <a:bodyPr wrap="square" lIns="0" tIns="0" rIns="0" bIns="0" rtlCol="0">
            <a:spAutoFit/>
          </a:bodyPr>
          <a:lstStyle/>
          <a:p>
            <a:r>
              <a:rPr lang="en-US" sz="900" b="1" dirty="0">
                <a:solidFill>
                  <a:schemeClr val="bg1"/>
                </a:solidFill>
              </a:rPr>
              <a:t>World Bank Group, et al</a:t>
            </a:r>
          </a:p>
        </p:txBody>
      </p:sp>
      <p:sp>
        <p:nvSpPr>
          <p:cNvPr id="77" name="TextBox 76"/>
          <p:cNvSpPr txBox="1"/>
          <p:nvPr/>
        </p:nvSpPr>
        <p:spPr>
          <a:xfrm>
            <a:off x="531584" y="772537"/>
            <a:ext cx="1168935" cy="161583"/>
          </a:xfrm>
          <a:prstGeom prst="rect">
            <a:avLst/>
          </a:prstGeom>
          <a:noFill/>
        </p:spPr>
        <p:txBody>
          <a:bodyPr wrap="square" lIns="0" tIns="0" rIns="0" bIns="0" rtlCol="0">
            <a:spAutoFit/>
          </a:bodyPr>
          <a:lstStyle/>
          <a:p>
            <a:r>
              <a:rPr lang="en-US" sz="1050" b="1" dirty="0">
                <a:solidFill>
                  <a:schemeClr val="tx1">
                    <a:lumMod val="90000"/>
                    <a:lumOff val="10000"/>
                  </a:schemeClr>
                </a:solidFill>
              </a:rPr>
              <a:t>Sources</a:t>
            </a:r>
          </a:p>
        </p:txBody>
      </p:sp>
      <p:sp>
        <p:nvSpPr>
          <p:cNvPr id="173" name="TextBox 172"/>
          <p:cNvSpPr txBox="1"/>
          <p:nvPr/>
        </p:nvSpPr>
        <p:spPr>
          <a:xfrm>
            <a:off x="3483555" y="2135437"/>
            <a:ext cx="2688645" cy="1092607"/>
          </a:xfrm>
          <a:prstGeom prst="rect">
            <a:avLst/>
          </a:prstGeom>
          <a:noFill/>
        </p:spPr>
        <p:txBody>
          <a:bodyPr wrap="square" lIns="0" tIns="0" rIns="0" bIns="0" rtlCol="0">
            <a:spAutoFit/>
          </a:bodyPr>
          <a:lstStyle/>
          <a:p>
            <a:r>
              <a:rPr lang="en-US" sz="1050" b="1" dirty="0">
                <a:solidFill>
                  <a:schemeClr val="tx1">
                    <a:lumMod val="90000"/>
                    <a:lumOff val="10000"/>
                  </a:schemeClr>
                </a:solidFill>
              </a:rPr>
              <a:t>The CDL Model:</a:t>
            </a:r>
          </a:p>
          <a:p>
            <a:endParaRPr lang="en-US" sz="800" b="1" dirty="0">
              <a:solidFill>
                <a:schemeClr val="tx1">
                  <a:lumMod val="90000"/>
                  <a:lumOff val="10000"/>
                </a:schemeClr>
              </a:solidFill>
            </a:endParaRPr>
          </a:p>
          <a:p>
            <a:r>
              <a:rPr lang="en-US" sz="1050" dirty="0">
                <a:solidFill>
                  <a:schemeClr val="tx1">
                    <a:lumMod val="90000"/>
                    <a:lumOff val="10000"/>
                  </a:schemeClr>
                </a:solidFill>
              </a:rPr>
              <a:t>Mentorship, No fees, No equity, </a:t>
            </a:r>
          </a:p>
          <a:p>
            <a:r>
              <a:rPr lang="en-US" sz="1050" dirty="0">
                <a:solidFill>
                  <a:schemeClr val="tx1">
                    <a:lumMod val="90000"/>
                    <a:lumOff val="10000"/>
                  </a:schemeClr>
                </a:solidFill>
              </a:rPr>
              <a:t>Objective Based, Deep Tech Focus, Global Network, Success Metrics.  For technical founders with strong IP but lack the business experience to commercialize their innovation.</a:t>
            </a:r>
          </a:p>
        </p:txBody>
      </p:sp>
      <p:sp>
        <p:nvSpPr>
          <p:cNvPr id="174" name="TextBox 173"/>
          <p:cNvSpPr txBox="1"/>
          <p:nvPr/>
        </p:nvSpPr>
        <p:spPr>
          <a:xfrm>
            <a:off x="531583" y="2174431"/>
            <a:ext cx="2723875" cy="1092607"/>
          </a:xfrm>
          <a:prstGeom prst="rect">
            <a:avLst/>
          </a:prstGeom>
          <a:noFill/>
        </p:spPr>
        <p:txBody>
          <a:bodyPr wrap="square" lIns="0" tIns="0" rIns="0" bIns="0" rtlCol="0">
            <a:spAutoFit/>
          </a:bodyPr>
          <a:lstStyle/>
          <a:p>
            <a:r>
              <a:rPr lang="en-US" sz="1050" b="1" dirty="0">
                <a:solidFill>
                  <a:schemeClr val="tx1">
                    <a:lumMod val="90000"/>
                    <a:lumOff val="10000"/>
                  </a:schemeClr>
                </a:solidFill>
              </a:rPr>
              <a:t>Creative Destruction Lab (CDL):</a:t>
            </a:r>
          </a:p>
          <a:p>
            <a:endParaRPr lang="en-US" sz="800" b="1" dirty="0">
              <a:solidFill>
                <a:schemeClr val="tx1">
                  <a:lumMod val="90000"/>
                  <a:lumOff val="10000"/>
                </a:schemeClr>
              </a:solidFill>
            </a:endParaRPr>
          </a:p>
          <a:p>
            <a:r>
              <a:rPr lang="en-US" sz="1050" dirty="0">
                <a:solidFill>
                  <a:schemeClr val="tx1">
                    <a:lumMod val="90000"/>
                    <a:lumOff val="10000"/>
                  </a:schemeClr>
                </a:solidFill>
              </a:rPr>
              <a:t>A global, non-profit, seed-stage program designed to help science- and technology-based startups scale into massively successful companies using an intensive, 9-mo., objectives-based mentorship program</a:t>
            </a:r>
            <a:r>
              <a:rPr lang="en-US" sz="1050" b="1" dirty="0">
                <a:solidFill>
                  <a:schemeClr val="tx1">
                    <a:lumMod val="90000"/>
                    <a:lumOff val="10000"/>
                  </a:schemeClr>
                </a:solidFill>
              </a:rPr>
              <a:t>.</a:t>
            </a:r>
          </a:p>
        </p:txBody>
      </p:sp>
      <p:sp>
        <p:nvSpPr>
          <p:cNvPr id="175" name="TextBox 174"/>
          <p:cNvSpPr txBox="1"/>
          <p:nvPr/>
        </p:nvSpPr>
        <p:spPr>
          <a:xfrm>
            <a:off x="465932" y="3624618"/>
            <a:ext cx="3420268" cy="1023357"/>
          </a:xfrm>
          <a:prstGeom prst="rect">
            <a:avLst/>
          </a:prstGeom>
          <a:noFill/>
        </p:spPr>
        <p:txBody>
          <a:bodyPr wrap="square" lIns="0" tIns="0" rIns="0" bIns="0" rtlCol="0">
            <a:spAutoFit/>
          </a:bodyPr>
          <a:lstStyle/>
          <a:p>
            <a:r>
              <a:rPr lang="en-US" sz="1050" b="1" dirty="0">
                <a:solidFill>
                  <a:schemeClr val="tx1">
                    <a:lumMod val="90000"/>
                    <a:lumOff val="10000"/>
                  </a:schemeClr>
                </a:solidFill>
              </a:rPr>
              <a:t>Phased Development Timetable:</a:t>
            </a:r>
          </a:p>
          <a:p>
            <a:endParaRPr lang="en-US" sz="800" b="1" dirty="0">
              <a:solidFill>
                <a:schemeClr val="tx1">
                  <a:lumMod val="90000"/>
                  <a:lumOff val="10000"/>
                </a:schemeClr>
              </a:solidFill>
            </a:endParaRPr>
          </a:p>
          <a:p>
            <a:pPr>
              <a:lnSpc>
                <a:spcPct val="150000"/>
              </a:lnSpc>
            </a:pPr>
            <a:r>
              <a:rPr lang="en-US" sz="1050" b="1" dirty="0">
                <a:solidFill>
                  <a:schemeClr val="tx1">
                    <a:lumMod val="90000"/>
                    <a:lumOff val="10000"/>
                  </a:schemeClr>
                </a:solidFill>
              </a:rPr>
              <a:t>Phase 1: </a:t>
            </a:r>
            <a:r>
              <a:rPr lang="en-US" sz="1050" dirty="0">
                <a:solidFill>
                  <a:schemeClr val="tx1">
                    <a:lumMod val="90000"/>
                    <a:lumOff val="10000"/>
                  </a:schemeClr>
                </a:solidFill>
              </a:rPr>
              <a:t>Immediate Action &amp; De-risking (Q3 -Q4 2025)</a:t>
            </a:r>
          </a:p>
          <a:p>
            <a:pPr>
              <a:lnSpc>
                <a:spcPct val="150000"/>
              </a:lnSpc>
            </a:pPr>
            <a:r>
              <a:rPr lang="en-US" sz="1050" b="1" dirty="0">
                <a:solidFill>
                  <a:schemeClr val="tx1">
                    <a:lumMod val="90000"/>
                    <a:lumOff val="10000"/>
                  </a:schemeClr>
                </a:solidFill>
              </a:rPr>
              <a:t>Phase 2: </a:t>
            </a:r>
            <a:r>
              <a:rPr lang="en-US" sz="1050" dirty="0">
                <a:solidFill>
                  <a:schemeClr val="tx1">
                    <a:lumMod val="90000"/>
                    <a:lumOff val="10000"/>
                  </a:schemeClr>
                </a:solidFill>
              </a:rPr>
              <a:t>Grant &amp; Financing Application (Q1 - Q2 2026)</a:t>
            </a:r>
          </a:p>
          <a:p>
            <a:pPr>
              <a:lnSpc>
                <a:spcPct val="150000"/>
              </a:lnSpc>
            </a:pPr>
            <a:r>
              <a:rPr lang="en-US" sz="1050" b="1" dirty="0">
                <a:solidFill>
                  <a:schemeClr val="tx1">
                    <a:lumMod val="90000"/>
                    <a:lumOff val="10000"/>
                  </a:schemeClr>
                </a:solidFill>
              </a:rPr>
              <a:t>Phase 3: </a:t>
            </a:r>
            <a:r>
              <a:rPr lang="en-US" sz="1050" dirty="0">
                <a:solidFill>
                  <a:schemeClr val="tx1">
                    <a:lumMod val="90000"/>
                    <a:lumOff val="10000"/>
                  </a:schemeClr>
                </a:solidFill>
              </a:rPr>
              <a:t>Capital Raise &amp; Scaling (Q3 2026 Onwards)</a:t>
            </a:r>
          </a:p>
        </p:txBody>
      </p:sp>
      <p:sp>
        <p:nvSpPr>
          <p:cNvPr id="3" name="Title 2">
            <a:extLst>
              <a:ext uri="{FF2B5EF4-FFF2-40B4-BE49-F238E27FC236}">
                <a16:creationId xmlns:a16="http://schemas.microsoft.com/office/drawing/2014/main" id="{0080E818-9739-43DB-80F7-16CD86108F21}"/>
              </a:ext>
            </a:extLst>
          </p:cNvPr>
          <p:cNvSpPr>
            <a:spLocks noGrp="1"/>
          </p:cNvSpPr>
          <p:nvPr>
            <p:ph type="title"/>
          </p:nvPr>
        </p:nvSpPr>
        <p:spPr/>
        <p:txBody>
          <a:bodyPr/>
          <a:lstStyle/>
          <a:p>
            <a:r>
              <a:rPr lang="en-US" b="1" dirty="0"/>
              <a:t>Centaur Space</a:t>
            </a:r>
            <a:r>
              <a:rPr lang="en-US" dirty="0"/>
              <a:t>:  Preliminary Finance Strategy</a:t>
            </a:r>
          </a:p>
        </p:txBody>
      </p:sp>
      <p:pic>
        <p:nvPicPr>
          <p:cNvPr id="6" name="Picture 5">
            <a:extLst>
              <a:ext uri="{FF2B5EF4-FFF2-40B4-BE49-F238E27FC236}">
                <a16:creationId xmlns:a16="http://schemas.microsoft.com/office/drawing/2014/main" id="{B0BEED18-10BD-E389-2D53-21B4D95A8427}"/>
              </a:ext>
            </a:extLst>
          </p:cNvPr>
          <p:cNvPicPr>
            <a:picLocks noChangeAspect="1"/>
          </p:cNvPicPr>
          <p:nvPr/>
        </p:nvPicPr>
        <p:blipFill>
          <a:blip r:embed="rId6"/>
          <a:stretch>
            <a:fillRect/>
          </a:stretch>
        </p:blipFill>
        <p:spPr>
          <a:xfrm>
            <a:off x="8506620" y="4545565"/>
            <a:ext cx="416399" cy="412235"/>
          </a:xfrm>
          <a:prstGeom prst="rect">
            <a:avLst/>
          </a:prstGeom>
        </p:spPr>
      </p:pic>
      <p:sp>
        <p:nvSpPr>
          <p:cNvPr id="8" name="Rounded Rectangle 23">
            <a:extLst>
              <a:ext uri="{FF2B5EF4-FFF2-40B4-BE49-F238E27FC236}">
                <a16:creationId xmlns:a16="http://schemas.microsoft.com/office/drawing/2014/main" id="{4335D0AA-1729-7A7D-A22C-5FCF59D6F2EC}"/>
              </a:ext>
            </a:extLst>
          </p:cNvPr>
          <p:cNvSpPr/>
          <p:nvPr/>
        </p:nvSpPr>
        <p:spPr>
          <a:xfrm>
            <a:off x="5789502" y="685800"/>
            <a:ext cx="375934" cy="1257300"/>
          </a:xfrm>
          <a:prstGeom prst="roundRect">
            <a:avLst>
              <a:gd name="adj" fmla="val 633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ounded Rectangle 23">
            <a:extLst>
              <a:ext uri="{FF2B5EF4-FFF2-40B4-BE49-F238E27FC236}">
                <a16:creationId xmlns:a16="http://schemas.microsoft.com/office/drawing/2014/main" id="{B7A578F4-39E2-0408-FA66-394A19890DCA}"/>
              </a:ext>
            </a:extLst>
          </p:cNvPr>
          <p:cNvSpPr/>
          <p:nvPr/>
        </p:nvSpPr>
        <p:spPr>
          <a:xfrm>
            <a:off x="2876954" y="685800"/>
            <a:ext cx="375934" cy="1257300"/>
          </a:xfrm>
          <a:prstGeom prst="roundRect">
            <a:avLst>
              <a:gd name="adj" fmla="val 6336"/>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14086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73F825-DCE3-FDC9-D035-2DD81B778421}"/>
            </a:ext>
          </a:extLst>
        </p:cNvPr>
        <p:cNvGrpSpPr/>
        <p:nvPr/>
      </p:nvGrpSpPr>
      <p:grpSpPr>
        <a:xfrm>
          <a:off x="0" y="0"/>
          <a:ext cx="0" cy="0"/>
          <a:chOff x="0" y="0"/>
          <a:chExt cx="0" cy="0"/>
        </a:xfrm>
      </p:grpSpPr>
      <p:sp>
        <p:nvSpPr>
          <p:cNvPr id="10" name="Rounded Rectangle 9">
            <a:extLst>
              <a:ext uri="{FF2B5EF4-FFF2-40B4-BE49-F238E27FC236}">
                <a16:creationId xmlns:a16="http://schemas.microsoft.com/office/drawing/2014/main" id="{B98B58D5-CB20-4FC2-24AB-1D1B4B8B5545}"/>
              </a:ext>
            </a:extLst>
          </p:cNvPr>
          <p:cNvSpPr/>
          <p:nvPr/>
        </p:nvSpPr>
        <p:spPr>
          <a:xfrm>
            <a:off x="3314938" y="685800"/>
            <a:ext cx="2628900" cy="970541"/>
          </a:xfrm>
          <a:prstGeom prst="roundRect">
            <a:avLst>
              <a:gd name="adj" fmla="val 3140"/>
            </a:avLst>
          </a:prstGeom>
          <a:solidFill>
            <a:schemeClr val="bg1"/>
          </a:solidFill>
          <a:ln>
            <a:noFill/>
          </a:ln>
          <a:effectLst>
            <a:outerShdw blurRad="762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Roboto"/>
              <a:ea typeface="+mn-ea"/>
              <a:cs typeface="Roboto"/>
            </a:endParaRPr>
          </a:p>
        </p:txBody>
      </p:sp>
      <p:sp>
        <p:nvSpPr>
          <p:cNvPr id="4" name="Rounded Rectangle 3">
            <a:extLst>
              <a:ext uri="{FF2B5EF4-FFF2-40B4-BE49-F238E27FC236}">
                <a16:creationId xmlns:a16="http://schemas.microsoft.com/office/drawing/2014/main" id="{C08FECC9-5151-ADD5-B65E-229574C84746}"/>
              </a:ext>
            </a:extLst>
          </p:cNvPr>
          <p:cNvSpPr/>
          <p:nvPr/>
        </p:nvSpPr>
        <p:spPr>
          <a:xfrm>
            <a:off x="342901" y="685800"/>
            <a:ext cx="2793206" cy="970541"/>
          </a:xfrm>
          <a:prstGeom prst="roundRect">
            <a:avLst>
              <a:gd name="adj" fmla="val 3140"/>
            </a:avLst>
          </a:prstGeom>
          <a:solidFill>
            <a:schemeClr val="bg1"/>
          </a:solidFill>
          <a:ln>
            <a:noFill/>
          </a:ln>
          <a:effectLst>
            <a:outerShdw blurRad="762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Roboto"/>
              <a:ea typeface="+mn-ea"/>
              <a:cs typeface="Roboto"/>
            </a:endParaRPr>
          </a:p>
        </p:txBody>
      </p:sp>
      <p:sp>
        <p:nvSpPr>
          <p:cNvPr id="45" name="Rounded Rectangle 44">
            <a:extLst>
              <a:ext uri="{FF2B5EF4-FFF2-40B4-BE49-F238E27FC236}">
                <a16:creationId xmlns:a16="http://schemas.microsoft.com/office/drawing/2014/main" id="{4BBEA425-2F0A-83E2-ED39-E837F478A09A}"/>
              </a:ext>
            </a:extLst>
          </p:cNvPr>
          <p:cNvSpPr/>
          <p:nvPr/>
        </p:nvSpPr>
        <p:spPr>
          <a:xfrm>
            <a:off x="3314938" y="1805111"/>
            <a:ext cx="5434427" cy="2621121"/>
          </a:xfrm>
          <a:prstGeom prst="roundRect">
            <a:avLst>
              <a:gd name="adj" fmla="val 3140"/>
            </a:avLst>
          </a:prstGeom>
          <a:solidFill>
            <a:schemeClr val="bg1"/>
          </a:solidFill>
          <a:ln>
            <a:noFill/>
          </a:ln>
          <a:effectLst>
            <a:outerShdw blurRad="762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Roboto"/>
              <a:ea typeface="+mn-ea"/>
              <a:cs typeface="Roboto"/>
            </a:endParaRPr>
          </a:p>
        </p:txBody>
      </p:sp>
      <p:sp>
        <p:nvSpPr>
          <p:cNvPr id="46" name="Rounded Rectangle 45">
            <a:extLst>
              <a:ext uri="{FF2B5EF4-FFF2-40B4-BE49-F238E27FC236}">
                <a16:creationId xmlns:a16="http://schemas.microsoft.com/office/drawing/2014/main" id="{853DCD10-4FE4-EAC5-8E5D-E24B2219F2E1}"/>
              </a:ext>
            </a:extLst>
          </p:cNvPr>
          <p:cNvSpPr/>
          <p:nvPr/>
        </p:nvSpPr>
        <p:spPr>
          <a:xfrm>
            <a:off x="342901" y="1825665"/>
            <a:ext cx="2793206" cy="1518181"/>
          </a:xfrm>
          <a:prstGeom prst="roundRect">
            <a:avLst>
              <a:gd name="adj" fmla="val 3140"/>
            </a:avLst>
          </a:prstGeom>
          <a:solidFill>
            <a:schemeClr val="bg1"/>
          </a:solidFill>
          <a:ln>
            <a:noFill/>
          </a:ln>
          <a:effectLst>
            <a:outerShdw blurRad="762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chemeClr val="tx1"/>
              </a:solidFill>
              <a:effectLst/>
              <a:uLnTx/>
              <a:uFillTx/>
              <a:latin typeface="Roboto"/>
              <a:ea typeface="+mn-ea"/>
              <a:cs typeface="Roboto"/>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chemeClr val="tx1"/>
              </a:solidFill>
              <a:effectLst/>
              <a:uLnTx/>
              <a:uFillTx/>
              <a:latin typeface="Roboto"/>
              <a:ea typeface="+mn-ea"/>
              <a:cs typeface="Roboto"/>
            </a:endParaRPr>
          </a:p>
        </p:txBody>
      </p:sp>
      <p:sp>
        <p:nvSpPr>
          <p:cNvPr id="48" name="Rounded Rectangle 47">
            <a:extLst>
              <a:ext uri="{FF2B5EF4-FFF2-40B4-BE49-F238E27FC236}">
                <a16:creationId xmlns:a16="http://schemas.microsoft.com/office/drawing/2014/main" id="{01E65F1A-1C48-0253-99DB-1C829B4E23D9}"/>
              </a:ext>
            </a:extLst>
          </p:cNvPr>
          <p:cNvSpPr/>
          <p:nvPr/>
        </p:nvSpPr>
        <p:spPr>
          <a:xfrm>
            <a:off x="342901" y="3521240"/>
            <a:ext cx="2793206" cy="1257300"/>
          </a:xfrm>
          <a:prstGeom prst="roundRect">
            <a:avLst>
              <a:gd name="adj" fmla="val 3140"/>
            </a:avLst>
          </a:prstGeom>
          <a:solidFill>
            <a:schemeClr val="bg1"/>
          </a:solidFill>
          <a:ln>
            <a:noFill/>
          </a:ln>
          <a:effectLst>
            <a:outerShdw blurRad="762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rgbClr val="D69600"/>
                </a:solidFill>
                <a:latin typeface="Roboto"/>
                <a:cs typeface="Roboto"/>
              </a:rPr>
              <a:t>50 M Euro</a:t>
            </a:r>
            <a:endParaRPr kumimoji="0" lang="en-US" sz="2400" i="0" u="none" strike="noStrike" kern="1200" cap="none" spc="0" normalizeH="0" baseline="0" noProof="0" dirty="0">
              <a:ln>
                <a:noFill/>
              </a:ln>
              <a:solidFill>
                <a:srgbClr val="D69600"/>
              </a:solidFill>
              <a:effectLst/>
              <a:uLnTx/>
              <a:uFillTx/>
              <a:latin typeface="Roboto"/>
              <a:ea typeface="+mn-ea"/>
              <a:cs typeface="Roboto"/>
            </a:endParaRPr>
          </a:p>
        </p:txBody>
      </p:sp>
      <p:sp>
        <p:nvSpPr>
          <p:cNvPr id="44" name="Rounded Rectangle 43">
            <a:extLst>
              <a:ext uri="{FF2B5EF4-FFF2-40B4-BE49-F238E27FC236}">
                <a16:creationId xmlns:a16="http://schemas.microsoft.com/office/drawing/2014/main" id="{BCFB8AD8-1219-53D1-A138-74E2429C6C9E}"/>
              </a:ext>
            </a:extLst>
          </p:cNvPr>
          <p:cNvSpPr/>
          <p:nvPr/>
        </p:nvSpPr>
        <p:spPr>
          <a:xfrm>
            <a:off x="6122669" y="685800"/>
            <a:ext cx="2628900" cy="970541"/>
          </a:xfrm>
          <a:prstGeom prst="roundRect">
            <a:avLst>
              <a:gd name="adj" fmla="val 3140"/>
            </a:avLst>
          </a:prstGeom>
          <a:solidFill>
            <a:schemeClr val="bg1"/>
          </a:solidFill>
          <a:ln>
            <a:noFill/>
          </a:ln>
          <a:effectLst>
            <a:outerShdw blurRad="762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Roboto"/>
              <a:ea typeface="+mn-ea"/>
              <a:cs typeface="Roboto"/>
            </a:endParaRPr>
          </a:p>
        </p:txBody>
      </p:sp>
      <p:sp>
        <p:nvSpPr>
          <p:cNvPr id="49" name="TextBox 48">
            <a:extLst>
              <a:ext uri="{FF2B5EF4-FFF2-40B4-BE49-F238E27FC236}">
                <a16:creationId xmlns:a16="http://schemas.microsoft.com/office/drawing/2014/main" id="{2464EBF3-64D6-4E3C-AEAD-D17FA74D2C25}"/>
              </a:ext>
            </a:extLst>
          </p:cNvPr>
          <p:cNvSpPr txBox="1"/>
          <p:nvPr/>
        </p:nvSpPr>
        <p:spPr>
          <a:xfrm>
            <a:off x="648176" y="1014580"/>
            <a:ext cx="1886238" cy="323165"/>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srgbClr val="3469DF"/>
                </a:solidFill>
                <a:effectLst/>
                <a:uLnTx/>
                <a:uFillTx/>
                <a:latin typeface="Roboto"/>
                <a:ea typeface="+mn-ea"/>
                <a:cs typeface="Roboto"/>
              </a:rPr>
              <a:t>100 M </a:t>
            </a:r>
            <a:r>
              <a:rPr lang="en-US" sz="2100" dirty="0">
                <a:solidFill>
                  <a:srgbClr val="3469DF"/>
                </a:solidFill>
                <a:latin typeface="Roboto"/>
                <a:cs typeface="Roboto"/>
              </a:rPr>
              <a:t>EURO</a:t>
            </a:r>
            <a:endParaRPr kumimoji="0" lang="en-US" sz="2100" b="0" i="0" u="none" strike="noStrike" kern="1200" cap="none" spc="0" normalizeH="0" baseline="0" noProof="0" dirty="0">
              <a:ln>
                <a:noFill/>
              </a:ln>
              <a:solidFill>
                <a:srgbClr val="3469DF"/>
              </a:solidFill>
              <a:effectLst/>
              <a:uLnTx/>
              <a:uFillTx/>
              <a:latin typeface="Roboto"/>
              <a:ea typeface="+mn-ea"/>
              <a:cs typeface="Roboto"/>
            </a:endParaRPr>
          </a:p>
        </p:txBody>
      </p:sp>
      <p:sp>
        <p:nvSpPr>
          <p:cNvPr id="52" name="TextBox 51">
            <a:extLst>
              <a:ext uri="{FF2B5EF4-FFF2-40B4-BE49-F238E27FC236}">
                <a16:creationId xmlns:a16="http://schemas.microsoft.com/office/drawing/2014/main" id="{CAB594CA-D847-250E-FE6A-14CD21EEB13F}"/>
              </a:ext>
            </a:extLst>
          </p:cNvPr>
          <p:cNvSpPr txBox="1"/>
          <p:nvPr/>
        </p:nvSpPr>
        <p:spPr>
          <a:xfrm>
            <a:off x="3594825" y="1014443"/>
            <a:ext cx="2119958" cy="323165"/>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srgbClr val="FFA406"/>
                </a:solidFill>
                <a:effectLst/>
                <a:uLnTx/>
                <a:uFillTx/>
                <a:latin typeface="Roboto"/>
                <a:ea typeface="+mn-ea"/>
                <a:cs typeface="Roboto"/>
              </a:rPr>
              <a:t>100 M EURO</a:t>
            </a:r>
          </a:p>
        </p:txBody>
      </p:sp>
      <p:sp>
        <p:nvSpPr>
          <p:cNvPr id="55" name="TextBox 54">
            <a:extLst>
              <a:ext uri="{FF2B5EF4-FFF2-40B4-BE49-F238E27FC236}">
                <a16:creationId xmlns:a16="http://schemas.microsoft.com/office/drawing/2014/main" id="{0EBCE7E3-E55B-C0D9-6D23-4FB8ABCF9BCF}"/>
              </a:ext>
            </a:extLst>
          </p:cNvPr>
          <p:cNvSpPr txBox="1"/>
          <p:nvPr/>
        </p:nvSpPr>
        <p:spPr>
          <a:xfrm>
            <a:off x="6305656" y="1055340"/>
            <a:ext cx="2262926" cy="323165"/>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srgbClr val="F50C6B"/>
                </a:solidFill>
                <a:effectLst/>
                <a:uLnTx/>
                <a:uFillTx/>
                <a:latin typeface="Roboto"/>
                <a:ea typeface="+mn-ea"/>
                <a:cs typeface="Roboto"/>
              </a:rPr>
              <a:t>15 M EUR</a:t>
            </a:r>
            <a:r>
              <a:rPr lang="en-US" sz="2100" dirty="0">
                <a:solidFill>
                  <a:srgbClr val="F50C6B"/>
                </a:solidFill>
                <a:latin typeface="Roboto"/>
                <a:cs typeface="Roboto"/>
              </a:rPr>
              <a:t>O</a:t>
            </a:r>
            <a:endParaRPr kumimoji="0" lang="en-US" sz="2100" b="0" i="0" u="none" strike="noStrike" kern="1200" cap="none" spc="0" normalizeH="0" baseline="0" noProof="0" dirty="0">
              <a:ln>
                <a:noFill/>
              </a:ln>
              <a:solidFill>
                <a:srgbClr val="F50C6B"/>
              </a:solidFill>
              <a:effectLst/>
              <a:uLnTx/>
              <a:uFillTx/>
              <a:latin typeface="Roboto"/>
              <a:ea typeface="+mn-ea"/>
              <a:cs typeface="Roboto"/>
            </a:endParaRPr>
          </a:p>
        </p:txBody>
      </p:sp>
      <p:sp>
        <p:nvSpPr>
          <p:cNvPr id="59" name="TextBox 58">
            <a:extLst>
              <a:ext uri="{FF2B5EF4-FFF2-40B4-BE49-F238E27FC236}">
                <a16:creationId xmlns:a16="http://schemas.microsoft.com/office/drawing/2014/main" id="{43A145BA-7B9E-DEBC-3042-F6A9F1797346}"/>
              </a:ext>
            </a:extLst>
          </p:cNvPr>
          <p:cNvSpPr txBox="1"/>
          <p:nvPr/>
        </p:nvSpPr>
        <p:spPr>
          <a:xfrm>
            <a:off x="475962" y="711785"/>
            <a:ext cx="2394856" cy="16158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prstClr val="black">
                    <a:lumMod val="90000"/>
                    <a:lumOff val="10000"/>
                  </a:prstClr>
                </a:solidFill>
                <a:latin typeface="Roboto"/>
                <a:cs typeface="Roboto"/>
              </a:rPr>
              <a:t>Build Cost:</a:t>
            </a:r>
            <a:endParaRPr kumimoji="0" lang="en-US" sz="1050" b="1" i="0" u="none" strike="noStrike" kern="1200" cap="none" spc="0" normalizeH="0" baseline="0" noProof="0" dirty="0">
              <a:ln>
                <a:noFill/>
              </a:ln>
              <a:solidFill>
                <a:prstClr val="black">
                  <a:lumMod val="90000"/>
                  <a:lumOff val="10000"/>
                </a:prstClr>
              </a:solidFill>
              <a:effectLst/>
              <a:uLnTx/>
              <a:uFillTx/>
              <a:latin typeface="Roboto"/>
              <a:ea typeface="+mn-ea"/>
              <a:cs typeface="Roboto"/>
            </a:endParaRPr>
          </a:p>
        </p:txBody>
      </p:sp>
      <p:sp>
        <p:nvSpPr>
          <p:cNvPr id="60" name="TextBox 59">
            <a:extLst>
              <a:ext uri="{FF2B5EF4-FFF2-40B4-BE49-F238E27FC236}">
                <a16:creationId xmlns:a16="http://schemas.microsoft.com/office/drawing/2014/main" id="{10C43FB3-F09A-EE11-080B-8BC9F3953622}"/>
              </a:ext>
            </a:extLst>
          </p:cNvPr>
          <p:cNvSpPr txBox="1"/>
          <p:nvPr/>
        </p:nvSpPr>
        <p:spPr>
          <a:xfrm>
            <a:off x="3461385" y="734031"/>
            <a:ext cx="2025015" cy="16158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prstClr val="black">
                    <a:lumMod val="90000"/>
                    <a:lumOff val="10000"/>
                  </a:prstClr>
                </a:solidFill>
                <a:latin typeface="Roboto"/>
                <a:cs typeface="Roboto"/>
              </a:rPr>
              <a:t>Launch Cost: </a:t>
            </a:r>
            <a:endParaRPr kumimoji="0" lang="en-US" sz="1050" b="1" i="0" u="none" strike="noStrike" kern="1200" cap="none" spc="0" normalizeH="0" baseline="0" noProof="0" dirty="0">
              <a:ln>
                <a:noFill/>
              </a:ln>
              <a:solidFill>
                <a:prstClr val="black">
                  <a:lumMod val="90000"/>
                  <a:lumOff val="10000"/>
                </a:prstClr>
              </a:solidFill>
              <a:effectLst/>
              <a:uLnTx/>
              <a:uFillTx/>
              <a:latin typeface="Roboto"/>
              <a:ea typeface="+mn-ea"/>
              <a:cs typeface="Roboto"/>
            </a:endParaRPr>
          </a:p>
        </p:txBody>
      </p:sp>
      <p:sp>
        <p:nvSpPr>
          <p:cNvPr id="61" name="TextBox 60">
            <a:extLst>
              <a:ext uri="{FF2B5EF4-FFF2-40B4-BE49-F238E27FC236}">
                <a16:creationId xmlns:a16="http://schemas.microsoft.com/office/drawing/2014/main" id="{AE30278A-BAEF-7B8B-BD08-EC6F18726F00}"/>
              </a:ext>
            </a:extLst>
          </p:cNvPr>
          <p:cNvSpPr txBox="1"/>
          <p:nvPr/>
        </p:nvSpPr>
        <p:spPr>
          <a:xfrm>
            <a:off x="6269116" y="717267"/>
            <a:ext cx="1503284" cy="16158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black">
                    <a:lumMod val="90000"/>
                    <a:lumOff val="10000"/>
                  </a:prstClr>
                </a:solidFill>
                <a:effectLst/>
                <a:uLnTx/>
                <a:uFillTx/>
                <a:latin typeface="Roboto"/>
                <a:ea typeface="+mn-ea"/>
                <a:cs typeface="Roboto"/>
              </a:rPr>
              <a:t>Insurance</a:t>
            </a:r>
          </a:p>
        </p:txBody>
      </p:sp>
      <p:sp>
        <p:nvSpPr>
          <p:cNvPr id="65" name="TextBox 64">
            <a:extLst>
              <a:ext uri="{FF2B5EF4-FFF2-40B4-BE49-F238E27FC236}">
                <a16:creationId xmlns:a16="http://schemas.microsoft.com/office/drawing/2014/main" id="{CE526896-CE27-043A-97B0-85B6B99A837F}"/>
              </a:ext>
            </a:extLst>
          </p:cNvPr>
          <p:cNvSpPr txBox="1"/>
          <p:nvPr/>
        </p:nvSpPr>
        <p:spPr>
          <a:xfrm>
            <a:off x="458033" y="1886244"/>
            <a:ext cx="761167" cy="161583"/>
          </a:xfrm>
          <a:prstGeom prst="rect">
            <a:avLst/>
          </a:prstGeom>
          <a:noFill/>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black">
                    <a:lumMod val="75000"/>
                    <a:lumOff val="25000"/>
                  </a:prstClr>
                </a:solidFill>
                <a:effectLst/>
                <a:uLnTx/>
                <a:uFillTx/>
                <a:latin typeface="Roboto"/>
                <a:ea typeface="+mn-ea"/>
                <a:cs typeface="Roboto"/>
              </a:rPr>
              <a:t>Operations:</a:t>
            </a:r>
          </a:p>
        </p:txBody>
      </p:sp>
      <p:sp>
        <p:nvSpPr>
          <p:cNvPr id="66" name="TextBox 65">
            <a:extLst>
              <a:ext uri="{FF2B5EF4-FFF2-40B4-BE49-F238E27FC236}">
                <a16:creationId xmlns:a16="http://schemas.microsoft.com/office/drawing/2014/main" id="{56BB91CE-C98C-214E-F0AF-F5B9627ACF76}"/>
              </a:ext>
            </a:extLst>
          </p:cNvPr>
          <p:cNvSpPr txBox="1"/>
          <p:nvPr/>
        </p:nvSpPr>
        <p:spPr>
          <a:xfrm>
            <a:off x="381002" y="3596775"/>
            <a:ext cx="1237187" cy="161583"/>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dirty="0">
                <a:solidFill>
                  <a:prstClr val="black">
                    <a:lumMod val="75000"/>
                    <a:lumOff val="25000"/>
                  </a:prstClr>
                </a:solidFill>
                <a:latin typeface="Roboto"/>
                <a:cs typeface="Roboto"/>
              </a:rPr>
              <a:t>Cost Reserve: 20%</a:t>
            </a:r>
            <a:endParaRPr kumimoji="0" lang="en-US" sz="1050" b="1" i="0" u="none" strike="noStrike" kern="1200" cap="none" spc="0" normalizeH="0" baseline="0" noProof="0" dirty="0">
              <a:ln>
                <a:noFill/>
              </a:ln>
              <a:solidFill>
                <a:prstClr val="black">
                  <a:lumMod val="75000"/>
                  <a:lumOff val="25000"/>
                </a:prstClr>
              </a:solidFill>
              <a:effectLst/>
              <a:uLnTx/>
              <a:uFillTx/>
              <a:latin typeface="Roboto"/>
              <a:ea typeface="+mn-ea"/>
              <a:cs typeface="Roboto"/>
            </a:endParaRPr>
          </a:p>
        </p:txBody>
      </p:sp>
      <p:cxnSp>
        <p:nvCxnSpPr>
          <p:cNvPr id="69" name="Straight Connector 68">
            <a:extLst>
              <a:ext uri="{FF2B5EF4-FFF2-40B4-BE49-F238E27FC236}">
                <a16:creationId xmlns:a16="http://schemas.microsoft.com/office/drawing/2014/main" id="{29C56A15-FF38-1FB3-18FA-488698CA56FF}"/>
              </a:ext>
            </a:extLst>
          </p:cNvPr>
          <p:cNvCxnSpPr/>
          <p:nvPr/>
        </p:nvCxnSpPr>
        <p:spPr>
          <a:xfrm>
            <a:off x="798027" y="3943350"/>
            <a:ext cx="173312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D4820F84-3EB1-E10E-645A-5B6719FD342C}"/>
              </a:ext>
            </a:extLst>
          </p:cNvPr>
          <p:cNvCxnSpPr/>
          <p:nvPr/>
        </p:nvCxnSpPr>
        <p:spPr>
          <a:xfrm>
            <a:off x="798027" y="4476750"/>
            <a:ext cx="173312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 name="Title 5">
            <a:extLst>
              <a:ext uri="{FF2B5EF4-FFF2-40B4-BE49-F238E27FC236}">
                <a16:creationId xmlns:a16="http://schemas.microsoft.com/office/drawing/2014/main" id="{B4D8464F-4F20-253B-582F-B12314DC80AE}"/>
              </a:ext>
            </a:extLst>
          </p:cNvPr>
          <p:cNvSpPr>
            <a:spLocks noGrp="1"/>
          </p:cNvSpPr>
          <p:nvPr>
            <p:ph type="title"/>
          </p:nvPr>
        </p:nvSpPr>
        <p:spPr/>
        <p:txBody>
          <a:bodyPr/>
          <a:lstStyle/>
          <a:p>
            <a:r>
              <a:rPr lang="en-US" b="1" dirty="0"/>
              <a:t>Preliminary Budget</a:t>
            </a:r>
            <a:r>
              <a:rPr lang="en-US" dirty="0"/>
              <a:t>:  </a:t>
            </a:r>
            <a:r>
              <a:rPr lang="en-US" b="1" dirty="0">
                <a:solidFill>
                  <a:srgbClr val="FF0000"/>
                </a:solidFill>
              </a:rPr>
              <a:t>300 M USD                              </a:t>
            </a:r>
          </a:p>
        </p:txBody>
      </p:sp>
      <p:sp>
        <p:nvSpPr>
          <p:cNvPr id="2" name="TextBox 1">
            <a:extLst>
              <a:ext uri="{FF2B5EF4-FFF2-40B4-BE49-F238E27FC236}">
                <a16:creationId xmlns:a16="http://schemas.microsoft.com/office/drawing/2014/main" id="{E9CBD7C6-C1D5-F161-1158-DE9DA862FFAC}"/>
              </a:ext>
            </a:extLst>
          </p:cNvPr>
          <p:cNvSpPr txBox="1"/>
          <p:nvPr/>
        </p:nvSpPr>
        <p:spPr>
          <a:xfrm>
            <a:off x="3461385" y="1942351"/>
            <a:ext cx="5149215" cy="2423740"/>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black">
                    <a:lumMod val="75000"/>
                    <a:lumOff val="25000"/>
                  </a:prstClr>
                </a:solidFill>
                <a:effectLst/>
                <a:uLnTx/>
                <a:uFillTx/>
                <a:latin typeface="Roboto"/>
                <a:ea typeface="+mn-ea"/>
                <a:cs typeface="Roboto"/>
              </a:rPr>
              <a:t>Notes: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b="1" dirty="0">
              <a:solidFill>
                <a:prstClr val="black">
                  <a:lumMod val="75000"/>
                  <a:lumOff val="25000"/>
                </a:prstClr>
              </a:solidFill>
              <a:latin typeface="Roboto"/>
              <a:cs typeface="Roboto"/>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black">
                    <a:lumMod val="75000"/>
                    <a:lumOff val="25000"/>
                  </a:prstClr>
                </a:solidFill>
                <a:effectLst/>
                <a:uLnTx/>
                <a:uFillTx/>
                <a:latin typeface="Roboto"/>
                <a:ea typeface="+mn-ea"/>
                <a:cs typeface="Roboto"/>
              </a:rPr>
              <a:t>Consistent with NASA Procedural Requirements (NPR 7120.5), we suggest a contingency reserve of 20% be provisioned to accommodate technical, schedule, and programmatic uncertainties inherent in early-phase satellite development. This allocation reflects standard practice for Pre-Phase A through Phase B planning and will be refined as design maturity and risk posture evolve. The reserve is to ensure financial resilience against scope changes, procurement delays, and emergent technical risks. This reserve is benchmarked against NASA’s cost reserve guidance and is intended to preserve project viability under adverse conditions. This reserve can be ring-fenced and governed by a drawdown protocol approved by </a:t>
            </a:r>
            <a:r>
              <a:rPr kumimoji="0" lang="en-US" sz="1050" b="1" i="1" u="none" strike="noStrike" kern="1200" cap="none" spc="0" normalizeH="0" baseline="0" noProof="0" dirty="0">
                <a:ln>
                  <a:noFill/>
                </a:ln>
                <a:solidFill>
                  <a:prstClr val="black">
                    <a:lumMod val="75000"/>
                    <a:lumOff val="25000"/>
                  </a:prstClr>
                </a:solidFill>
                <a:effectLst/>
                <a:uLnTx/>
                <a:uFillTx/>
                <a:latin typeface="Roboto"/>
                <a:ea typeface="+mn-ea"/>
                <a:cs typeface="Roboto"/>
              </a:rPr>
              <a:t>a Project Steering Committee</a:t>
            </a:r>
            <a:r>
              <a:rPr kumimoji="0" lang="en-US" sz="1050" b="1" i="0" u="none" strike="noStrike" kern="1200" cap="none" spc="0" normalizeH="0" baseline="0" noProof="0" dirty="0">
                <a:ln>
                  <a:noFill/>
                </a:ln>
                <a:solidFill>
                  <a:prstClr val="black">
                    <a:lumMod val="75000"/>
                    <a:lumOff val="25000"/>
                  </a:prstClr>
                </a:solidFill>
                <a:effectLst/>
                <a:uLnTx/>
                <a:uFillTx/>
                <a:latin typeface="Roboto"/>
                <a:ea typeface="+mn-ea"/>
                <a:cs typeface="Roboto"/>
              </a:rPr>
              <a:t>, with periodic review based on risk reassessment and milestone progress. This reserve is consistent with NASA’s historical cost modeling for comparable satellite missions and supports a 70% confidence level in budget adherence.</a:t>
            </a:r>
          </a:p>
        </p:txBody>
      </p:sp>
      <p:pic>
        <p:nvPicPr>
          <p:cNvPr id="3" name="Picture 2">
            <a:extLst>
              <a:ext uri="{FF2B5EF4-FFF2-40B4-BE49-F238E27FC236}">
                <a16:creationId xmlns:a16="http://schemas.microsoft.com/office/drawing/2014/main" id="{49A3FFC9-9B00-AAED-B084-18EED811A1F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68581" y="4486838"/>
            <a:ext cx="413493" cy="413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8BC84E72-C0DB-EB65-97F2-361C581C4549}"/>
              </a:ext>
            </a:extLst>
          </p:cNvPr>
          <p:cNvSpPr txBox="1"/>
          <p:nvPr/>
        </p:nvSpPr>
        <p:spPr>
          <a:xfrm>
            <a:off x="813025" y="2182178"/>
            <a:ext cx="1608332" cy="323165"/>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100" dirty="0">
                <a:solidFill>
                  <a:srgbClr val="7030A0"/>
                </a:solidFill>
                <a:latin typeface="Roboto"/>
                <a:cs typeface="Roboto"/>
              </a:rPr>
              <a:t>10</a:t>
            </a:r>
            <a:r>
              <a:rPr kumimoji="0" lang="en-US" sz="2100" b="0" i="0" u="none" strike="noStrike" kern="1200" cap="none" spc="0" normalizeH="0" baseline="0" noProof="0" dirty="0">
                <a:ln>
                  <a:noFill/>
                </a:ln>
                <a:solidFill>
                  <a:srgbClr val="7030A0"/>
                </a:solidFill>
                <a:effectLst/>
                <a:uLnTx/>
                <a:uFillTx/>
                <a:latin typeface="Roboto"/>
                <a:ea typeface="+mn-ea"/>
                <a:cs typeface="Roboto"/>
              </a:rPr>
              <a:t> M EUR</a:t>
            </a:r>
            <a:r>
              <a:rPr lang="en-US" sz="2100" dirty="0">
                <a:solidFill>
                  <a:srgbClr val="7030A0"/>
                </a:solidFill>
                <a:latin typeface="Roboto"/>
                <a:cs typeface="Roboto"/>
              </a:rPr>
              <a:t>O</a:t>
            </a:r>
            <a:endParaRPr kumimoji="0" lang="en-US" sz="2100" b="0" i="0" u="none" strike="noStrike" kern="1200" cap="none" spc="0" normalizeH="0" baseline="0" noProof="0" dirty="0">
              <a:ln>
                <a:noFill/>
              </a:ln>
              <a:solidFill>
                <a:srgbClr val="7030A0"/>
              </a:solidFill>
              <a:effectLst/>
              <a:uLnTx/>
              <a:uFillTx/>
              <a:latin typeface="Roboto"/>
              <a:ea typeface="+mn-ea"/>
              <a:cs typeface="Roboto"/>
            </a:endParaRPr>
          </a:p>
        </p:txBody>
      </p:sp>
      <p:sp>
        <p:nvSpPr>
          <p:cNvPr id="7" name="TextBox 6">
            <a:extLst>
              <a:ext uri="{FF2B5EF4-FFF2-40B4-BE49-F238E27FC236}">
                <a16:creationId xmlns:a16="http://schemas.microsoft.com/office/drawing/2014/main" id="{EA58B4B2-4CFA-F2BA-2421-B43FF293572F}"/>
              </a:ext>
            </a:extLst>
          </p:cNvPr>
          <p:cNvSpPr txBox="1"/>
          <p:nvPr/>
        </p:nvSpPr>
        <p:spPr>
          <a:xfrm>
            <a:off x="744590" y="4226961"/>
            <a:ext cx="1941557" cy="276999"/>
          </a:xfrm>
          <a:prstGeom prst="rect">
            <a:avLst/>
          </a:prstGeom>
          <a:noFill/>
        </p:spPr>
        <p:txBody>
          <a:bodyPr wrap="none" rtlCol="0">
            <a:spAutoFit/>
          </a:bodyPr>
          <a:lstStyle/>
          <a:p>
            <a:r>
              <a:rPr lang="en-US" sz="1200" dirty="0"/>
              <a:t>  Set up as a line of credit </a:t>
            </a:r>
          </a:p>
        </p:txBody>
      </p:sp>
      <p:sp>
        <p:nvSpPr>
          <p:cNvPr id="8" name="TextBox 7">
            <a:extLst>
              <a:ext uri="{FF2B5EF4-FFF2-40B4-BE49-F238E27FC236}">
                <a16:creationId xmlns:a16="http://schemas.microsoft.com/office/drawing/2014/main" id="{808C842C-2BE8-56F3-062E-D55E10FC09B4}"/>
              </a:ext>
            </a:extLst>
          </p:cNvPr>
          <p:cNvSpPr txBox="1"/>
          <p:nvPr/>
        </p:nvSpPr>
        <p:spPr>
          <a:xfrm>
            <a:off x="4473892" y="4693363"/>
            <a:ext cx="3852337" cy="369332"/>
          </a:xfrm>
          <a:prstGeom prst="rect">
            <a:avLst/>
          </a:prstGeom>
          <a:noFill/>
        </p:spPr>
        <p:txBody>
          <a:bodyPr wrap="none" rtlCol="0">
            <a:spAutoFit/>
          </a:bodyPr>
          <a:lstStyle/>
          <a:p>
            <a:r>
              <a:rPr lang="en-US" dirty="0"/>
              <a:t>Centaur Space, Inc. / James Bonner</a:t>
            </a:r>
          </a:p>
        </p:txBody>
      </p:sp>
      <p:sp>
        <p:nvSpPr>
          <p:cNvPr id="9" name="TextBox 8">
            <a:extLst>
              <a:ext uri="{FF2B5EF4-FFF2-40B4-BE49-F238E27FC236}">
                <a16:creationId xmlns:a16="http://schemas.microsoft.com/office/drawing/2014/main" id="{6033B475-8247-6119-2E82-3BCAC5604D77}"/>
              </a:ext>
            </a:extLst>
          </p:cNvPr>
          <p:cNvSpPr txBox="1"/>
          <p:nvPr/>
        </p:nvSpPr>
        <p:spPr>
          <a:xfrm>
            <a:off x="458033" y="2676296"/>
            <a:ext cx="1512947" cy="161583"/>
          </a:xfrm>
          <a:prstGeom prst="rect">
            <a:avLst/>
          </a:prstGeom>
          <a:noFill/>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050" b="1" dirty="0">
                <a:solidFill>
                  <a:prstClr val="black">
                    <a:lumMod val="75000"/>
                    <a:lumOff val="25000"/>
                  </a:prstClr>
                </a:solidFill>
                <a:latin typeface="Roboto"/>
                <a:cs typeface="Roboto"/>
              </a:rPr>
              <a:t>Professional Fes:</a:t>
            </a:r>
            <a:r>
              <a:rPr kumimoji="0" lang="en-US" sz="1050" b="1" i="0" u="none" strike="noStrike" kern="1200" cap="none" spc="0" normalizeH="0" baseline="0" noProof="0" dirty="0">
                <a:ln>
                  <a:noFill/>
                </a:ln>
                <a:solidFill>
                  <a:prstClr val="black">
                    <a:lumMod val="75000"/>
                    <a:lumOff val="25000"/>
                  </a:prstClr>
                </a:solidFill>
                <a:effectLst/>
                <a:uLnTx/>
                <a:uFillTx/>
                <a:latin typeface="Roboto"/>
                <a:ea typeface="+mn-ea"/>
                <a:cs typeface="Roboto"/>
              </a:rPr>
              <a:t>:</a:t>
            </a:r>
          </a:p>
        </p:txBody>
      </p:sp>
      <p:sp>
        <p:nvSpPr>
          <p:cNvPr id="11" name="TextBox 10">
            <a:extLst>
              <a:ext uri="{FF2B5EF4-FFF2-40B4-BE49-F238E27FC236}">
                <a16:creationId xmlns:a16="http://schemas.microsoft.com/office/drawing/2014/main" id="{27E8A426-B8D7-E68C-D6A2-D49B82772BE6}"/>
              </a:ext>
            </a:extLst>
          </p:cNvPr>
          <p:cNvSpPr txBox="1"/>
          <p:nvPr/>
        </p:nvSpPr>
        <p:spPr>
          <a:xfrm>
            <a:off x="771484" y="2927453"/>
            <a:ext cx="1608332" cy="323165"/>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srgbClr val="1FA61F"/>
                </a:solidFill>
                <a:effectLst/>
                <a:uLnTx/>
                <a:uFillTx/>
                <a:latin typeface="Roboto"/>
                <a:ea typeface="+mn-ea"/>
                <a:cs typeface="Roboto"/>
              </a:rPr>
              <a:t>5 M EUR</a:t>
            </a:r>
            <a:r>
              <a:rPr lang="en-US" sz="2100" dirty="0">
                <a:solidFill>
                  <a:srgbClr val="1FA61F"/>
                </a:solidFill>
                <a:latin typeface="Roboto"/>
                <a:cs typeface="Roboto"/>
              </a:rPr>
              <a:t>O</a:t>
            </a:r>
            <a:endParaRPr kumimoji="0" lang="en-US" sz="2100" b="0" i="0" u="none" strike="noStrike" kern="1200" cap="none" spc="0" normalizeH="0" baseline="0" noProof="0" dirty="0">
              <a:ln>
                <a:noFill/>
              </a:ln>
              <a:solidFill>
                <a:srgbClr val="1FA61F"/>
              </a:solidFill>
              <a:effectLst/>
              <a:uLnTx/>
              <a:uFillTx/>
              <a:latin typeface="Roboto"/>
              <a:ea typeface="+mn-ea"/>
              <a:cs typeface="Roboto"/>
            </a:endParaRPr>
          </a:p>
        </p:txBody>
      </p:sp>
      <p:sp>
        <p:nvSpPr>
          <p:cNvPr id="12" name="Rounded Rectangle 30">
            <a:extLst>
              <a:ext uri="{FF2B5EF4-FFF2-40B4-BE49-F238E27FC236}">
                <a16:creationId xmlns:a16="http://schemas.microsoft.com/office/drawing/2014/main" id="{58C62161-E1AE-A70C-7216-3B251302DB4A}"/>
              </a:ext>
            </a:extLst>
          </p:cNvPr>
          <p:cNvSpPr/>
          <p:nvPr/>
        </p:nvSpPr>
        <p:spPr>
          <a:xfrm>
            <a:off x="5632846" y="671244"/>
            <a:ext cx="351743" cy="985097"/>
          </a:xfrm>
          <a:prstGeom prst="roundRect">
            <a:avLst>
              <a:gd name="adj" fmla="val 519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ounded Rectangle 30">
            <a:extLst>
              <a:ext uri="{FF2B5EF4-FFF2-40B4-BE49-F238E27FC236}">
                <a16:creationId xmlns:a16="http://schemas.microsoft.com/office/drawing/2014/main" id="{55B4F18F-82C9-B2FB-B293-9FECB3530C8A}"/>
              </a:ext>
            </a:extLst>
          </p:cNvPr>
          <p:cNvSpPr/>
          <p:nvPr/>
        </p:nvSpPr>
        <p:spPr>
          <a:xfrm>
            <a:off x="8392709" y="660661"/>
            <a:ext cx="351743" cy="985097"/>
          </a:xfrm>
          <a:prstGeom prst="roundRect">
            <a:avLst>
              <a:gd name="adj" fmla="val 5195"/>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ounded Rectangle 30">
            <a:extLst>
              <a:ext uri="{FF2B5EF4-FFF2-40B4-BE49-F238E27FC236}">
                <a16:creationId xmlns:a16="http://schemas.microsoft.com/office/drawing/2014/main" id="{C904EE32-4BBB-CF93-5969-AF812018EE81}"/>
              </a:ext>
            </a:extLst>
          </p:cNvPr>
          <p:cNvSpPr/>
          <p:nvPr/>
        </p:nvSpPr>
        <p:spPr>
          <a:xfrm>
            <a:off x="2810003" y="1833735"/>
            <a:ext cx="335602" cy="764127"/>
          </a:xfrm>
          <a:prstGeom prst="roundRect">
            <a:avLst>
              <a:gd name="adj" fmla="val 5195"/>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ed Rectangle 30">
            <a:extLst>
              <a:ext uri="{FF2B5EF4-FFF2-40B4-BE49-F238E27FC236}">
                <a16:creationId xmlns:a16="http://schemas.microsoft.com/office/drawing/2014/main" id="{EF92A65F-E45C-B438-3F10-122373238D98}"/>
              </a:ext>
            </a:extLst>
          </p:cNvPr>
          <p:cNvSpPr/>
          <p:nvPr/>
        </p:nvSpPr>
        <p:spPr>
          <a:xfrm>
            <a:off x="2772910" y="689286"/>
            <a:ext cx="351743" cy="985097"/>
          </a:xfrm>
          <a:prstGeom prst="roundRect">
            <a:avLst>
              <a:gd name="adj" fmla="val 519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ounded Rectangle 30">
            <a:extLst>
              <a:ext uri="{FF2B5EF4-FFF2-40B4-BE49-F238E27FC236}">
                <a16:creationId xmlns:a16="http://schemas.microsoft.com/office/drawing/2014/main" id="{73283517-D79E-A85A-7CF2-86C03FFA54C0}"/>
              </a:ext>
            </a:extLst>
          </p:cNvPr>
          <p:cNvSpPr/>
          <p:nvPr/>
        </p:nvSpPr>
        <p:spPr>
          <a:xfrm>
            <a:off x="2808399" y="2579820"/>
            <a:ext cx="337205" cy="774434"/>
          </a:xfrm>
          <a:prstGeom prst="roundRect">
            <a:avLst>
              <a:gd name="adj" fmla="val 5195"/>
            </a:avLst>
          </a:prstGeom>
          <a:solidFill>
            <a:srgbClr val="1FA6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30">
            <a:extLst>
              <a:ext uri="{FF2B5EF4-FFF2-40B4-BE49-F238E27FC236}">
                <a16:creationId xmlns:a16="http://schemas.microsoft.com/office/drawing/2014/main" id="{91F7EDA0-82F7-C07F-391C-CD8CBCC40119}"/>
              </a:ext>
            </a:extLst>
          </p:cNvPr>
          <p:cNvSpPr/>
          <p:nvPr/>
        </p:nvSpPr>
        <p:spPr>
          <a:xfrm>
            <a:off x="2788034" y="3510833"/>
            <a:ext cx="351743" cy="1267708"/>
          </a:xfrm>
          <a:prstGeom prst="roundRect">
            <a:avLst>
              <a:gd name="adj" fmla="val 5195"/>
            </a:avLst>
          </a:prstGeom>
          <a:solidFill>
            <a:srgbClr val="D69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502584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17896" y="133350"/>
            <a:ext cx="2793206" cy="4823372"/>
          </a:xfrm>
          <a:prstGeom prst="roundRect">
            <a:avLst>
              <a:gd name="adj" fmla="val 3140"/>
            </a:avLst>
          </a:prstGeom>
          <a:solidFill>
            <a:schemeClr val="bg1"/>
          </a:solidFill>
          <a:ln>
            <a:noFill/>
          </a:ln>
          <a:effectLst>
            <a:outerShdw blurRad="762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00" b="1" dirty="0">
              <a:solidFill>
                <a:schemeClr val="tx1"/>
              </a:solidFill>
              <a:latin typeface="quote-cjk-patch"/>
            </a:endParaRPr>
          </a:p>
          <a:p>
            <a:r>
              <a:rPr lang="en-US" sz="1000" b="1" dirty="0">
                <a:solidFill>
                  <a:schemeClr val="tx1"/>
                </a:solidFill>
                <a:latin typeface="quote-cjk-patch"/>
              </a:rPr>
              <a:t>Market Share: </a:t>
            </a:r>
            <a:r>
              <a:rPr lang="en-US" sz="1000" dirty="0">
                <a:solidFill>
                  <a:schemeClr val="tx1"/>
                </a:solidFill>
                <a:latin typeface="quote-cjk-patch"/>
              </a:rPr>
              <a:t>80-90%. As the standard, almost every commercial satellite operator in GEO must use this service to ensure the safety of their assets and maintain orbital safety.</a:t>
            </a:r>
          </a:p>
          <a:p>
            <a:r>
              <a:rPr lang="en-US" sz="1000" b="1" dirty="0">
                <a:solidFill>
                  <a:schemeClr val="tx1"/>
                </a:solidFill>
                <a:latin typeface="quote-cjk-patch"/>
              </a:rPr>
              <a:t>Royalty Base: </a:t>
            </a:r>
            <a:r>
              <a:rPr lang="en-US" sz="1000" dirty="0">
                <a:solidFill>
                  <a:schemeClr val="tx1"/>
                </a:solidFill>
                <a:latin typeface="quote-cjk-patch"/>
              </a:rPr>
              <a:t>450 satellites (90% of 500) * $300M asset value = $135 Billion in protected assets.  </a:t>
            </a:r>
            <a:r>
              <a:rPr lang="en-US" sz="1000" b="1" dirty="0">
                <a:solidFill>
                  <a:schemeClr val="tx1"/>
                </a:solidFill>
                <a:latin typeface="quote-cjk-patch"/>
              </a:rPr>
              <a:t>Valuation:  $225 M</a:t>
            </a:r>
          </a:p>
          <a:p>
            <a:endParaRPr lang="en-US" sz="1000" b="1" dirty="0">
              <a:solidFill>
                <a:srgbClr val="404040"/>
              </a:solidFill>
              <a:latin typeface="quote-cjk-patch"/>
            </a:endParaRPr>
          </a:p>
          <a:p>
            <a:pPr algn="l">
              <a:spcBef>
                <a:spcPts val="300"/>
              </a:spcBef>
            </a:pPr>
            <a:endParaRPr lang="en-US" sz="1000" b="1" i="0" dirty="0">
              <a:solidFill>
                <a:srgbClr val="404040"/>
              </a:solidFill>
              <a:effectLst/>
              <a:latin typeface="quote-cjk-patch"/>
            </a:endParaRPr>
          </a:p>
          <a:p>
            <a:pPr algn="l">
              <a:spcBef>
                <a:spcPts val="300"/>
              </a:spcBef>
            </a:pPr>
            <a:r>
              <a:rPr lang="en-US" sz="1000" i="0" dirty="0">
                <a:solidFill>
                  <a:srgbClr val="404040"/>
                </a:solidFill>
                <a:effectLst/>
                <a:latin typeface="quote-cjk-patch"/>
              </a:rPr>
              <a:t>U.S. Space Force / Space Command, NASA Orbital Debris Program Office</a:t>
            </a:r>
            <a:r>
              <a:rPr lang="en-US" sz="1000" dirty="0">
                <a:solidFill>
                  <a:srgbClr val="404040"/>
                </a:solidFill>
                <a:latin typeface="quote-cjk-patch"/>
              </a:rPr>
              <a:t>, </a:t>
            </a:r>
            <a:r>
              <a:rPr lang="en-US" sz="1000" i="0" dirty="0">
                <a:solidFill>
                  <a:srgbClr val="404040"/>
                </a:solidFill>
                <a:effectLst/>
                <a:latin typeface="quote-cjk-patch"/>
              </a:rPr>
              <a:t>European Space Agency (ESA)</a:t>
            </a:r>
            <a:r>
              <a:rPr lang="en-US" sz="1000" dirty="0">
                <a:solidFill>
                  <a:srgbClr val="404040"/>
                </a:solidFill>
                <a:latin typeface="quote-cjk-patch"/>
              </a:rPr>
              <a:t>, </a:t>
            </a:r>
            <a:r>
              <a:rPr lang="en-US" sz="1000" i="0" dirty="0">
                <a:solidFill>
                  <a:srgbClr val="404040"/>
                </a:solidFill>
                <a:effectLst/>
                <a:latin typeface="quote-cjk-patch"/>
              </a:rPr>
              <a:t>UK, French, German, and other national defense agencies. </a:t>
            </a:r>
            <a:r>
              <a:rPr lang="en-US" sz="1000" b="1" i="0" dirty="0">
                <a:solidFill>
                  <a:srgbClr val="404040"/>
                </a:solidFill>
                <a:effectLst/>
                <a:latin typeface="quote-cjk-patch"/>
              </a:rPr>
              <a:t>Valuation:  $3.5 Bn</a:t>
            </a:r>
          </a:p>
          <a:p>
            <a:pPr algn="l">
              <a:spcBef>
                <a:spcPts val="300"/>
              </a:spcBef>
            </a:pPr>
            <a:endParaRPr lang="en-US" sz="1000" b="1" i="0" dirty="0">
              <a:solidFill>
                <a:srgbClr val="404040"/>
              </a:solidFill>
              <a:effectLst/>
              <a:latin typeface="quote-cjk-patch"/>
            </a:endParaRPr>
          </a:p>
          <a:p>
            <a:pPr algn="l">
              <a:spcBef>
                <a:spcPts val="1029"/>
              </a:spcBef>
              <a:spcAft>
                <a:spcPts val="1029"/>
              </a:spcAft>
            </a:pPr>
            <a:r>
              <a:rPr lang="en-US" sz="1000" dirty="0">
                <a:solidFill>
                  <a:srgbClr val="404040"/>
                </a:solidFill>
                <a:latin typeface="quote-cjk-patch"/>
              </a:rPr>
              <a:t>C</a:t>
            </a:r>
            <a:r>
              <a:rPr lang="en-US" sz="1000" i="0" dirty="0">
                <a:solidFill>
                  <a:srgbClr val="404040"/>
                </a:solidFill>
                <a:effectLst/>
                <a:latin typeface="quote-cjk-patch"/>
              </a:rPr>
              <a:t>ritical strategic advantage in space domain awareness cannot be owned by a company that could be sold to a foreign adversary. This asset would be considered vital national infrastructure. Companies like Lockheed Martin Space</a:t>
            </a:r>
            <a:r>
              <a:rPr lang="en-US" sz="1000" dirty="0">
                <a:solidFill>
                  <a:srgbClr val="404040"/>
                </a:solidFill>
                <a:latin typeface="quote-cjk-patch"/>
              </a:rPr>
              <a:t>, </a:t>
            </a:r>
            <a:r>
              <a:rPr lang="en-US" sz="1000" i="0" dirty="0">
                <a:solidFill>
                  <a:srgbClr val="404040"/>
                </a:solidFill>
                <a:effectLst/>
                <a:latin typeface="quote-cjk-patch"/>
              </a:rPr>
              <a:t>Northrop Grumman</a:t>
            </a:r>
            <a:r>
              <a:rPr lang="en-US" sz="1000" dirty="0">
                <a:solidFill>
                  <a:srgbClr val="404040"/>
                </a:solidFill>
                <a:latin typeface="quote-cjk-patch"/>
              </a:rPr>
              <a:t>, </a:t>
            </a:r>
            <a:r>
              <a:rPr lang="en-US" sz="1000" i="0" dirty="0">
                <a:solidFill>
                  <a:srgbClr val="404040"/>
                </a:solidFill>
                <a:effectLst/>
                <a:latin typeface="quote-cjk-patch"/>
              </a:rPr>
              <a:t>Raytheon Technologies</a:t>
            </a:r>
            <a:r>
              <a:rPr lang="en-US" sz="1000" dirty="0">
                <a:solidFill>
                  <a:srgbClr val="404040"/>
                </a:solidFill>
                <a:latin typeface="quote-cjk-patch"/>
              </a:rPr>
              <a:t>, </a:t>
            </a:r>
            <a:r>
              <a:rPr lang="en-US" sz="1000" i="0" dirty="0">
                <a:solidFill>
                  <a:srgbClr val="404040"/>
                </a:solidFill>
                <a:effectLst/>
                <a:latin typeface="quote-cjk-patch"/>
              </a:rPr>
              <a:t>L3Harris Technologies will likely want to acquire at a 30% to 50% premium above valuation. The commercial licensing value is classed as a monopoly/standard with lucrative, high-multiple earnings from classified and non-classified defense contracts.</a:t>
            </a:r>
          </a:p>
        </p:txBody>
      </p:sp>
      <p:sp>
        <p:nvSpPr>
          <p:cNvPr id="3" name="Rounded Rectangle 2"/>
          <p:cNvSpPr/>
          <p:nvPr/>
        </p:nvSpPr>
        <p:spPr>
          <a:xfrm>
            <a:off x="457200" y="168224"/>
            <a:ext cx="2457450" cy="23507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 name="Rounded Rectangle 34"/>
          <p:cNvSpPr/>
          <p:nvPr/>
        </p:nvSpPr>
        <p:spPr>
          <a:xfrm>
            <a:off x="3208496" y="901170"/>
            <a:ext cx="5563544" cy="2661180"/>
          </a:xfrm>
          <a:prstGeom prst="roundRect">
            <a:avLst>
              <a:gd name="adj" fmla="val 3140"/>
            </a:avLst>
          </a:prstGeom>
          <a:solidFill>
            <a:schemeClr val="bg1"/>
          </a:solidFill>
          <a:ln>
            <a:noFill/>
          </a:ln>
          <a:effectLst>
            <a:outerShdw blurRad="762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l">
              <a:spcBef>
                <a:spcPts val="300"/>
              </a:spcBef>
              <a:spcAft>
                <a:spcPts val="1029"/>
              </a:spcAft>
              <a:buFont typeface="Arial" panose="020B0604020202020204" pitchFamily="34" charset="0"/>
              <a:buChar char="•"/>
            </a:pPr>
            <a:r>
              <a:rPr lang="en-US" sz="1000" b="1" i="0" dirty="0">
                <a:solidFill>
                  <a:srgbClr val="404040"/>
                </a:solidFill>
                <a:effectLst/>
                <a:latin typeface="quote-cjk-patch"/>
              </a:rPr>
              <a:t>Contract Structure:</a:t>
            </a:r>
            <a:r>
              <a:rPr lang="en-US" sz="1000" b="0" i="0" dirty="0">
                <a:solidFill>
                  <a:srgbClr val="404040"/>
                </a:solidFill>
                <a:effectLst/>
                <a:latin typeface="quote-cjk-patch"/>
              </a:rPr>
              <a:t> This would not be a royalty. It would be a series of </a:t>
            </a:r>
            <a:r>
              <a:rPr lang="en-US" sz="1000" b="1" i="0" dirty="0">
                <a:solidFill>
                  <a:srgbClr val="404040"/>
                </a:solidFill>
                <a:effectLst/>
                <a:latin typeface="quote-cjk-patch"/>
              </a:rPr>
              <a:t>lucrative cost-plus or fixed-price contracts</a:t>
            </a:r>
            <a:r>
              <a:rPr lang="en-US" sz="1000" b="0" i="0" dirty="0">
                <a:solidFill>
                  <a:srgbClr val="404040"/>
                </a:solidFill>
                <a:effectLst/>
                <a:latin typeface="quote-cjk-patch"/>
              </a:rPr>
              <a:t> to build, launch, and operate a constellation of these monitoring satellites exclusively for government use.</a:t>
            </a:r>
          </a:p>
          <a:p>
            <a:pPr algn="l">
              <a:spcBef>
                <a:spcPts val="300"/>
              </a:spcBef>
              <a:spcAft>
                <a:spcPts val="300"/>
              </a:spcAft>
              <a:buFont typeface="Arial" panose="020B0604020202020204" pitchFamily="34" charset="0"/>
              <a:buChar char="•"/>
            </a:pPr>
            <a:r>
              <a:rPr lang="en-US" sz="1000" b="1" i="0" dirty="0">
                <a:solidFill>
                  <a:srgbClr val="404040"/>
                </a:solidFill>
                <a:effectLst/>
                <a:latin typeface="quote-cjk-patch"/>
              </a:rPr>
              <a:t>    Revenue Potential:</a:t>
            </a:r>
            <a:endParaRPr lang="en-US" sz="1000" b="0" i="0" dirty="0">
              <a:solidFill>
                <a:srgbClr val="404040"/>
              </a:solidFill>
              <a:effectLst/>
              <a:latin typeface="quote-cjk-patch"/>
            </a:endParaRPr>
          </a:p>
          <a:p>
            <a:pPr marL="742950" lvl="1" indent="-285750" algn="l">
              <a:spcBef>
                <a:spcPts val="300"/>
              </a:spcBef>
              <a:spcAft>
                <a:spcPts val="1029"/>
              </a:spcAft>
              <a:buFont typeface="Arial" panose="020B0604020202020204" pitchFamily="34" charset="0"/>
              <a:buChar char="•"/>
            </a:pPr>
            <a:r>
              <a:rPr lang="en-US" sz="1000" b="0" i="0" dirty="0">
                <a:solidFill>
                  <a:srgbClr val="404040"/>
                </a:solidFill>
                <a:effectLst/>
                <a:latin typeface="quote-cjk-patch"/>
              </a:rPr>
              <a:t>A single major defense contract can be worth </a:t>
            </a:r>
            <a:r>
              <a:rPr lang="en-US" sz="1000" b="1" i="0" dirty="0">
                <a:solidFill>
                  <a:srgbClr val="404040"/>
                </a:solidFill>
                <a:effectLst/>
                <a:latin typeface="quote-cjk-patch"/>
              </a:rPr>
              <a:t>$500 million to $2 billion+</a:t>
            </a:r>
            <a:r>
              <a:rPr lang="en-US" sz="1000" b="0" i="0" dirty="0">
                <a:solidFill>
                  <a:srgbClr val="404040"/>
                </a:solidFill>
                <a:effectLst/>
                <a:latin typeface="quote-cjk-patch"/>
              </a:rPr>
              <a:t>.</a:t>
            </a:r>
          </a:p>
          <a:p>
            <a:pPr marL="742950" lvl="1" indent="-285750" algn="l">
              <a:spcBef>
                <a:spcPts val="300"/>
              </a:spcBef>
              <a:spcAft>
                <a:spcPts val="1029"/>
              </a:spcAft>
              <a:buFont typeface="Arial" panose="020B0604020202020204" pitchFamily="34" charset="0"/>
              <a:buChar char="•"/>
            </a:pPr>
            <a:r>
              <a:rPr lang="en-US" sz="1000" b="0" i="0" dirty="0">
                <a:solidFill>
                  <a:srgbClr val="404040"/>
                </a:solidFill>
                <a:effectLst/>
                <a:latin typeface="quote-cjk-patch"/>
              </a:rPr>
              <a:t>This is not annual royalty income; this is </a:t>
            </a:r>
            <a:r>
              <a:rPr lang="en-US" sz="1000" b="1" i="0" dirty="0">
                <a:solidFill>
                  <a:srgbClr val="404040"/>
                </a:solidFill>
                <a:effectLst/>
                <a:latin typeface="quote-cjk-patch"/>
              </a:rPr>
              <a:t>major contract revenue</a:t>
            </a:r>
            <a:r>
              <a:rPr lang="en-US" sz="1000" b="0" i="0" dirty="0">
                <a:solidFill>
                  <a:srgbClr val="404040"/>
                </a:solidFill>
                <a:effectLst/>
                <a:latin typeface="quote-cjk-patch"/>
              </a:rPr>
              <a:t> flowing directly to Centaur Space Inc.</a:t>
            </a:r>
          </a:p>
          <a:p>
            <a:pPr algn="l">
              <a:spcBef>
                <a:spcPts val="300"/>
              </a:spcBef>
              <a:spcAft>
                <a:spcPts val="300"/>
              </a:spcAft>
              <a:buFont typeface="Arial" panose="020B0604020202020204" pitchFamily="34" charset="0"/>
              <a:buChar char="•"/>
            </a:pPr>
            <a:r>
              <a:rPr lang="en-US" sz="1000" b="1" i="0" dirty="0">
                <a:solidFill>
                  <a:srgbClr val="404040"/>
                </a:solidFill>
                <a:effectLst/>
                <a:latin typeface="quote-cjk-patch"/>
              </a:rPr>
              <a:t>    Valuation (Defense Business):</a:t>
            </a:r>
            <a:r>
              <a:rPr lang="en-US" sz="1000" b="0" i="0" dirty="0">
                <a:solidFill>
                  <a:srgbClr val="404040"/>
                </a:solidFill>
                <a:effectLst/>
                <a:latin typeface="quote-cjk-patch"/>
              </a:rPr>
              <a:t> Valuing a defense contractor is typically based on a multiple of earnings (EBITDA). If Centaur wins a $1 billion contract with a 20% profit margin ($200M EBITDA), and similar defense tech companies trade at an EBITDA multiple of </a:t>
            </a:r>
            <a:r>
              <a:rPr lang="en-US" sz="1000" b="1" i="0" dirty="0">
                <a:solidFill>
                  <a:srgbClr val="404040"/>
                </a:solidFill>
                <a:effectLst/>
                <a:latin typeface="quote-cjk-patch"/>
              </a:rPr>
              <a:t>15x-20x</a:t>
            </a:r>
            <a:r>
              <a:rPr lang="en-US" sz="1000" b="0" i="0" dirty="0">
                <a:solidFill>
                  <a:srgbClr val="404040"/>
                </a:solidFill>
                <a:effectLst/>
                <a:latin typeface="quote-cjk-patch"/>
              </a:rPr>
              <a:t>, this part of the business alone could be worth:</a:t>
            </a:r>
          </a:p>
          <a:p>
            <a:pPr marL="742950" lvl="1" indent="-285750" algn="l">
              <a:spcBef>
                <a:spcPts val="300"/>
              </a:spcBef>
              <a:spcAft>
                <a:spcPts val="1029"/>
              </a:spcAft>
              <a:buFont typeface="Arial" panose="020B0604020202020204" pitchFamily="34" charset="0"/>
              <a:buChar char="•"/>
            </a:pPr>
            <a:r>
              <a:rPr lang="en-US" sz="1000" b="0" i="0" dirty="0">
                <a:solidFill>
                  <a:srgbClr val="404040"/>
                </a:solidFill>
                <a:effectLst/>
                <a:latin typeface="quote-cjk-patch"/>
              </a:rPr>
              <a:t>$200M EBITDA * 17.5x Multiple </a:t>
            </a:r>
            <a:r>
              <a:rPr lang="en-US" b="0" i="0" dirty="0">
                <a:solidFill>
                  <a:srgbClr val="404040"/>
                </a:solidFill>
                <a:effectLst/>
                <a:latin typeface="quote-cjk-patch"/>
              </a:rPr>
              <a:t>= </a:t>
            </a:r>
            <a:r>
              <a:rPr lang="en-US" b="1" i="0" dirty="0">
                <a:solidFill>
                  <a:srgbClr val="404040"/>
                </a:solidFill>
                <a:effectLst/>
                <a:latin typeface="quote-cjk-patch"/>
              </a:rPr>
              <a:t>$3.5 Billion.</a:t>
            </a:r>
            <a:endParaRPr lang="en-US" b="0" i="0" dirty="0">
              <a:solidFill>
                <a:srgbClr val="404040"/>
              </a:solidFill>
              <a:effectLst/>
              <a:latin typeface="quote-cjk-patch"/>
            </a:endParaRPr>
          </a:p>
        </p:txBody>
      </p:sp>
      <p:sp>
        <p:nvSpPr>
          <p:cNvPr id="17" name="TextBox 16"/>
          <p:cNvSpPr txBox="1"/>
          <p:nvPr/>
        </p:nvSpPr>
        <p:spPr>
          <a:xfrm>
            <a:off x="492334" y="210073"/>
            <a:ext cx="2514814" cy="161583"/>
          </a:xfrm>
          <a:prstGeom prst="rect">
            <a:avLst/>
          </a:prstGeom>
          <a:noFill/>
        </p:spPr>
        <p:txBody>
          <a:bodyPr wrap="square" lIns="0" tIns="0" rIns="0" bIns="0" rtlCol="0">
            <a:spAutoFit/>
          </a:bodyPr>
          <a:lstStyle/>
          <a:p>
            <a:r>
              <a:rPr lang="en-US" sz="1050" b="1" dirty="0">
                <a:solidFill>
                  <a:schemeClr val="bg1"/>
                </a:solidFill>
              </a:rPr>
              <a:t>  The Commercial Licensing Business </a:t>
            </a:r>
          </a:p>
        </p:txBody>
      </p:sp>
      <p:graphicFrame>
        <p:nvGraphicFramePr>
          <p:cNvPr id="19" name="Table 18"/>
          <p:cNvGraphicFramePr>
            <a:graphicFrameLocks noGrp="1"/>
          </p:cNvGraphicFramePr>
          <p:nvPr>
            <p:extLst>
              <p:ext uri="{D42A27DB-BD31-4B8C-83A1-F6EECF244321}">
                <p14:modId xmlns:p14="http://schemas.microsoft.com/office/powerpoint/2010/main" val="1593668727"/>
              </p:ext>
            </p:extLst>
          </p:nvPr>
        </p:nvGraphicFramePr>
        <p:xfrm>
          <a:off x="571500" y="22242297"/>
          <a:ext cx="2343150" cy="18059400"/>
        </p:xfrm>
        <a:graphic>
          <a:graphicData uri="http://schemas.openxmlformats.org/drawingml/2006/table">
            <a:tbl>
              <a:tblPr firstRow="1" bandRow="1">
                <a:tableStyleId>{2D5ABB26-0587-4C30-8999-92F81FD0307C}</a:tableStyleId>
              </a:tblPr>
              <a:tblGrid>
                <a:gridCol w="1428750">
                  <a:extLst>
                    <a:ext uri="{9D8B030D-6E8A-4147-A177-3AD203B41FA5}">
                      <a16:colId xmlns:a16="http://schemas.microsoft.com/office/drawing/2014/main" val="1770013409"/>
                    </a:ext>
                  </a:extLst>
                </a:gridCol>
                <a:gridCol w="914400">
                  <a:extLst>
                    <a:ext uri="{9D8B030D-6E8A-4147-A177-3AD203B41FA5}">
                      <a16:colId xmlns:a16="http://schemas.microsoft.com/office/drawing/2014/main" val="1146941508"/>
                    </a:ext>
                  </a:extLst>
                </a:gridCol>
              </a:tblGrid>
              <a:tr h="252251">
                <a:tc>
                  <a:txBody>
                    <a:bodyPr/>
                    <a:lstStyle/>
                    <a:p>
                      <a:pPr algn="l"/>
                      <a:r>
                        <a:rPr lang="en-US" sz="700" b="0" dirty="0"/>
                        <a:t>Market Share:  80-90%. As the standard, almost every commercial satellite operator in GEO must use this service to insure their assets and ensure orbital safety.</a:t>
                      </a:r>
                    </a:p>
                    <a:p>
                      <a:pPr algn="l"/>
                      <a:endParaRPr lang="en-US" sz="700" b="0" dirty="0"/>
                    </a:p>
                    <a:p>
                      <a:pPr algn="l"/>
                      <a:r>
                        <a:rPr lang="en-US" sz="700" b="0" dirty="0"/>
                        <a:t>Royalty Base: 450 satellites (90% of 500) * $300M asset value = $135 Billion in protected assets.</a:t>
                      </a:r>
                    </a:p>
                    <a:p>
                      <a:pPr algn="l"/>
                      <a:endParaRPr lang="en-US" sz="700" b="0" dirty="0"/>
                    </a:p>
                    <a:p>
                      <a:pPr algn="l"/>
                      <a:r>
                        <a:rPr lang="en-US" sz="700" b="0" dirty="0"/>
                        <a:t>Annual Service Fee: 0.5% of asset value = $675 Million in total service revenue.</a:t>
                      </a:r>
                    </a:p>
                    <a:p>
                      <a:pPr algn="l"/>
                      <a:endParaRPr lang="en-US" sz="700" b="0" dirty="0"/>
                    </a:p>
                    <a:p>
                      <a:pPr algn="l"/>
                      <a:r>
                        <a:rPr lang="en-US" sz="700" b="0" dirty="0"/>
                        <a:t>Centaur's Royalty: At a dominant 5% rate, annual royalty income = $33.75 Million.</a:t>
                      </a:r>
                    </a:p>
                    <a:p>
                      <a:pPr algn="l"/>
                      <a:endParaRPr lang="en-US" sz="700" b="0" dirty="0"/>
                    </a:p>
                    <a:p>
                      <a:pPr algn="l"/>
                      <a:r>
                        <a:rPr lang="en-US" sz="700" b="0" dirty="0"/>
                        <a:t>Discount Rate: As the undisputed industry standard, the technology and execution risk plummet. The market risk is gone. We can now use a discount rate reflective of a stable, utility-like business. Let's use 15%.</a:t>
                      </a:r>
                    </a:p>
                    <a:p>
                      <a:pPr algn="l"/>
                      <a:endParaRPr lang="en-US" sz="700" b="0" dirty="0"/>
                    </a:p>
                    <a:p>
                      <a:pPr algn="l"/>
                      <a:r>
                        <a:rPr lang="en-US" sz="700" b="0" dirty="0"/>
                        <a:t>Valuation (Commercial): Capitalizing this perpetual stream of income: $33.75M / 0.15 = $225 Million.</a:t>
                      </a:r>
                    </a:p>
                  </a:txBody>
                  <a:tcPr marL="68580" marR="68580" marT="34290" marB="3429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700" b="0"/>
                        <a:t>Market Share: Not 20%, but 80-90%. As the standard, almost every commercial satellite operator in GEO must use this service to insure their assets and ensure orbital safety.</a:t>
                      </a:r>
                    </a:p>
                    <a:p>
                      <a:pPr algn="l"/>
                      <a:endParaRPr lang="en-US" sz="700" b="0"/>
                    </a:p>
                    <a:p>
                      <a:pPr algn="l"/>
                      <a:r>
                        <a:rPr lang="en-US" sz="700" b="0"/>
                        <a:t>Royalty Base: 450 satellites (90% of 500) * $300M asset value = $135 Billion in protected assets.</a:t>
                      </a:r>
                    </a:p>
                    <a:p>
                      <a:pPr algn="l"/>
                      <a:endParaRPr lang="en-US" sz="700" b="0"/>
                    </a:p>
                    <a:p>
                      <a:pPr algn="l"/>
                      <a:r>
                        <a:rPr lang="en-US" sz="700" b="0"/>
                        <a:t>Annual Service Fee: 0.5% of asset value = $675 Million in total service revenue.</a:t>
                      </a:r>
                    </a:p>
                    <a:p>
                      <a:pPr algn="l"/>
                      <a:endParaRPr lang="en-US" sz="700" b="0"/>
                    </a:p>
                    <a:p>
                      <a:pPr algn="l"/>
                      <a:r>
                        <a:rPr lang="en-US" sz="700" b="0"/>
                        <a:t>Centaur's Royalty: At a dominant 5% rate, annual royalty income = $33.75 Million.</a:t>
                      </a:r>
                    </a:p>
                    <a:p>
                      <a:pPr algn="l"/>
                      <a:endParaRPr lang="en-US" sz="700" b="0"/>
                    </a:p>
                    <a:p>
                      <a:pPr algn="l"/>
                      <a:r>
                        <a:rPr lang="en-US" sz="700" b="0"/>
                        <a:t>Discount Rate: As the undisputed industry standard, the technology and execution risk plummet. The market risk is gone. We can now use a discount rate reflective of a stable, utility-like business. Let's use 15%.</a:t>
                      </a:r>
                    </a:p>
                    <a:p>
                      <a:pPr algn="l"/>
                      <a:endParaRPr lang="en-US" sz="700" b="0"/>
                    </a:p>
                    <a:p>
                      <a:pPr algn="l"/>
                      <a:r>
                        <a:rPr lang="en-US" sz="700" b="0"/>
                        <a:t>Valuation (Commercial): Capitalizing this perpetual stream of income: $33.75M / 0.15 = $225 Million.</a:t>
                      </a:r>
                      <a:endParaRPr lang="en-US" sz="700" b="0" dirty="0"/>
                    </a:p>
                  </a:txBody>
                  <a:tcPr marL="68580" marR="68580" marT="34290" marB="3429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33186283"/>
                  </a:ext>
                </a:extLst>
              </a:tr>
              <a:tr h="225420">
                <a:tc>
                  <a:txBody>
                    <a:bodyPr/>
                    <a:lstStyle/>
                    <a:p>
                      <a:pPr algn="l"/>
                      <a:r>
                        <a:rPr lang="en-US" sz="600"/>
                        <a:t>Market Share: Not 20%, but 80-90%. As the standard, almost every commercial satellite operator in GEO must use this service to insure their assets and ensure orbital safety.</a:t>
                      </a:r>
                    </a:p>
                    <a:p>
                      <a:pPr algn="l"/>
                      <a:endParaRPr lang="en-US" sz="600"/>
                    </a:p>
                    <a:p>
                      <a:pPr algn="l"/>
                      <a:r>
                        <a:rPr lang="en-US" sz="600"/>
                        <a:t>Royalty Base: 450 satellites (90% of 500) * $300M asset value = $135 Billion in protected assets.</a:t>
                      </a:r>
                    </a:p>
                    <a:p>
                      <a:pPr algn="l"/>
                      <a:endParaRPr lang="en-US" sz="600"/>
                    </a:p>
                    <a:p>
                      <a:pPr algn="l"/>
                      <a:r>
                        <a:rPr lang="en-US" sz="600"/>
                        <a:t>Annual Service Fee: 0.5% of asset value = $675 Million in total service revenue.</a:t>
                      </a:r>
                    </a:p>
                    <a:p>
                      <a:pPr algn="l"/>
                      <a:endParaRPr lang="en-US" sz="600"/>
                    </a:p>
                    <a:p>
                      <a:pPr algn="l"/>
                      <a:r>
                        <a:rPr lang="en-US" sz="600"/>
                        <a:t>Centaur's Royalty: At a dominant 5% rate, annual royalty income = $33.75 Million.</a:t>
                      </a:r>
                    </a:p>
                    <a:p>
                      <a:pPr algn="l"/>
                      <a:endParaRPr lang="en-US" sz="600"/>
                    </a:p>
                    <a:p>
                      <a:pPr algn="l"/>
                      <a:r>
                        <a:rPr lang="en-US" sz="600"/>
                        <a:t>Discount Rate: As the undisputed industry standard, the technology and execution risk plummet. The market risk is gone. We can now use a discount rate reflective of a stable, utility-like business. Let's use 15%.</a:t>
                      </a:r>
                    </a:p>
                    <a:p>
                      <a:pPr algn="l"/>
                      <a:endParaRPr lang="en-US" sz="600"/>
                    </a:p>
                    <a:p>
                      <a:pPr algn="l"/>
                      <a:r>
                        <a:rPr lang="en-US" sz="600"/>
                        <a:t>Valuation (Commercial): Capitalizing this perpetual stream of income: $33.75M / 0.15 = $225 Million.</a:t>
                      </a:r>
                      <a:endParaRPr lang="en-US" sz="600" dirty="0"/>
                    </a:p>
                  </a:txBody>
                  <a:tcPr marL="68580" marR="68580" marT="34290" marB="3429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600"/>
                        <a:t>Market Share: Not 20%, but 80-90%. As the standard, almost every commercial satellite operator in GEO must use this service to insure their assets and ensure orbital safety.</a:t>
                      </a:r>
                    </a:p>
                    <a:p>
                      <a:pPr algn="l"/>
                      <a:endParaRPr lang="en-US" sz="600"/>
                    </a:p>
                    <a:p>
                      <a:pPr algn="l"/>
                      <a:r>
                        <a:rPr lang="en-US" sz="600"/>
                        <a:t>Royalty Base: 450 satellites (90% of 500) * $300M asset value = $135 Billion in protected assets.</a:t>
                      </a:r>
                    </a:p>
                    <a:p>
                      <a:pPr algn="l"/>
                      <a:endParaRPr lang="en-US" sz="600"/>
                    </a:p>
                    <a:p>
                      <a:pPr algn="l"/>
                      <a:r>
                        <a:rPr lang="en-US" sz="600"/>
                        <a:t>Annual Service Fee: 0.5% of asset value = $675 Million in total service revenue.</a:t>
                      </a:r>
                    </a:p>
                    <a:p>
                      <a:pPr algn="l"/>
                      <a:endParaRPr lang="en-US" sz="600"/>
                    </a:p>
                    <a:p>
                      <a:pPr algn="l"/>
                      <a:r>
                        <a:rPr lang="en-US" sz="600"/>
                        <a:t>Centaur's Royalty: At a dominant 5% rate, annual royalty income = $33.75 Million.</a:t>
                      </a:r>
                    </a:p>
                    <a:p>
                      <a:pPr algn="l"/>
                      <a:endParaRPr lang="en-US" sz="600"/>
                    </a:p>
                    <a:p>
                      <a:pPr algn="l"/>
                      <a:r>
                        <a:rPr lang="en-US" sz="600"/>
                        <a:t>Discount Rate: As the undisputed industry standard, the technology and execution risk plummet. The market risk is gone. We can now use a discount rate reflective of a stable, utility-like business. Let's use 15%.</a:t>
                      </a:r>
                    </a:p>
                    <a:p>
                      <a:pPr algn="l"/>
                      <a:endParaRPr lang="en-US" sz="600"/>
                    </a:p>
                    <a:p>
                      <a:pPr algn="l"/>
                      <a:r>
                        <a:rPr lang="en-US" sz="600"/>
                        <a:t>Valuation (Commercial): Capitalizing this perpetual stream of income: $33.75M / 0.15 = $225 Million.</a:t>
                      </a:r>
                      <a:endParaRPr lang="en-US" sz="600" dirty="0"/>
                    </a:p>
                  </a:txBody>
                  <a:tcPr marL="68580" marR="68580" marT="34290" marB="3429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8418716"/>
                  </a:ext>
                </a:extLst>
              </a:tr>
              <a:tr h="225420">
                <a:tc>
                  <a:txBody>
                    <a:bodyPr/>
                    <a:lstStyle/>
                    <a:p>
                      <a:pPr algn="l"/>
                      <a:r>
                        <a:rPr lang="en-US" sz="600"/>
                        <a:t>Market Share: Not 20%, but 80-90%. As the standard, almost every commercial satellite operator in GEO must use this service to insure their assets and ensure orbital safety.</a:t>
                      </a:r>
                    </a:p>
                    <a:p>
                      <a:pPr algn="l"/>
                      <a:endParaRPr lang="en-US" sz="600"/>
                    </a:p>
                    <a:p>
                      <a:pPr algn="l"/>
                      <a:r>
                        <a:rPr lang="en-US" sz="600"/>
                        <a:t>Royalty Base: 450 satellites (90% of 500) * $300M asset value = $135 Billion in protected assets.</a:t>
                      </a:r>
                    </a:p>
                    <a:p>
                      <a:pPr algn="l"/>
                      <a:endParaRPr lang="en-US" sz="600"/>
                    </a:p>
                    <a:p>
                      <a:pPr algn="l"/>
                      <a:r>
                        <a:rPr lang="en-US" sz="600"/>
                        <a:t>Annual Service Fee: 0.5% of asset value = $675 Million in total service revenue.</a:t>
                      </a:r>
                    </a:p>
                    <a:p>
                      <a:pPr algn="l"/>
                      <a:endParaRPr lang="en-US" sz="600"/>
                    </a:p>
                    <a:p>
                      <a:pPr algn="l"/>
                      <a:r>
                        <a:rPr lang="en-US" sz="600"/>
                        <a:t>Centaur's Royalty: At a dominant 5% rate, annual royalty income = $33.75 Million.</a:t>
                      </a:r>
                    </a:p>
                    <a:p>
                      <a:pPr algn="l"/>
                      <a:endParaRPr lang="en-US" sz="600"/>
                    </a:p>
                    <a:p>
                      <a:pPr algn="l"/>
                      <a:r>
                        <a:rPr lang="en-US" sz="600"/>
                        <a:t>Discount Rate: As the undisputed industry standard, the technology and execution risk plummet. The market risk is gone. We can now use a discount rate reflective of a stable, utility-like business. Let's use 15%.</a:t>
                      </a:r>
                    </a:p>
                    <a:p>
                      <a:pPr algn="l"/>
                      <a:endParaRPr lang="en-US" sz="600"/>
                    </a:p>
                    <a:p>
                      <a:pPr algn="l"/>
                      <a:r>
                        <a:rPr lang="en-US" sz="600"/>
                        <a:t>Valuation (Commercial): Capitalizing this perpetual stream of income: $33.75M / 0.15 = $225 Million.</a:t>
                      </a:r>
                      <a:endParaRPr lang="en-US" sz="600" dirty="0"/>
                    </a:p>
                  </a:txBody>
                  <a:tcPr marL="68580" marR="68580" marT="34290" marB="3429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600"/>
                        <a:t>Market Share: Not 20%, but 80-90%. As the standard, almost every commercial satellite operator in GEO must use this service to insure their assets and ensure orbital safety.</a:t>
                      </a:r>
                    </a:p>
                    <a:p>
                      <a:pPr algn="l"/>
                      <a:endParaRPr lang="en-US" sz="600"/>
                    </a:p>
                    <a:p>
                      <a:pPr algn="l"/>
                      <a:r>
                        <a:rPr lang="en-US" sz="600"/>
                        <a:t>Royalty Base: 450 satellites (90% of 500) * $300M asset value = $135 Billion in protected assets.</a:t>
                      </a:r>
                    </a:p>
                    <a:p>
                      <a:pPr algn="l"/>
                      <a:endParaRPr lang="en-US" sz="600"/>
                    </a:p>
                    <a:p>
                      <a:pPr algn="l"/>
                      <a:r>
                        <a:rPr lang="en-US" sz="600"/>
                        <a:t>Annual Service Fee: 0.5% of asset value = $675 Million in total service revenue.</a:t>
                      </a:r>
                    </a:p>
                    <a:p>
                      <a:pPr algn="l"/>
                      <a:endParaRPr lang="en-US" sz="600"/>
                    </a:p>
                    <a:p>
                      <a:pPr algn="l"/>
                      <a:r>
                        <a:rPr lang="en-US" sz="600"/>
                        <a:t>Centaur's Royalty: At a dominant 5% rate, annual royalty income = $33.75 Million.</a:t>
                      </a:r>
                    </a:p>
                    <a:p>
                      <a:pPr algn="l"/>
                      <a:endParaRPr lang="en-US" sz="600"/>
                    </a:p>
                    <a:p>
                      <a:pPr algn="l"/>
                      <a:r>
                        <a:rPr lang="en-US" sz="600"/>
                        <a:t>Discount Rate: As the undisputed industry standard, the technology and execution risk plummet. The market risk is gone. We can now use a discount rate reflective of a stable, utility-like business. Let's use 15%.</a:t>
                      </a:r>
                    </a:p>
                    <a:p>
                      <a:pPr algn="l"/>
                      <a:endParaRPr lang="en-US" sz="600"/>
                    </a:p>
                    <a:p>
                      <a:pPr algn="l"/>
                      <a:r>
                        <a:rPr lang="en-US" sz="600"/>
                        <a:t>Valuation (Commercial): Capitalizing this perpetual stream of income: $33.75M / 0.15 = $225 Million.</a:t>
                      </a:r>
                      <a:endParaRPr lang="en-US" sz="600" dirty="0"/>
                    </a:p>
                  </a:txBody>
                  <a:tcPr marL="68580" marR="68580" marT="34290" marB="3429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39438609"/>
                  </a:ext>
                </a:extLst>
              </a:tr>
              <a:tr h="225420">
                <a:tc>
                  <a:txBody>
                    <a:bodyPr/>
                    <a:lstStyle/>
                    <a:p>
                      <a:pPr algn="l"/>
                      <a:r>
                        <a:rPr lang="en-US" sz="600"/>
                        <a:t>Market Share: Not 20%, but 80-90%. As the standard, almost every commercial satellite operator in GEO must use this service to insure their assets and ensure orbital safety.</a:t>
                      </a:r>
                    </a:p>
                    <a:p>
                      <a:pPr algn="l"/>
                      <a:endParaRPr lang="en-US" sz="600"/>
                    </a:p>
                    <a:p>
                      <a:pPr algn="l"/>
                      <a:r>
                        <a:rPr lang="en-US" sz="600"/>
                        <a:t>Royalty Base: 450 satellites (90% of 500) * $300M asset value = $135 Billion in protected assets.</a:t>
                      </a:r>
                    </a:p>
                    <a:p>
                      <a:pPr algn="l"/>
                      <a:endParaRPr lang="en-US" sz="600"/>
                    </a:p>
                    <a:p>
                      <a:pPr algn="l"/>
                      <a:r>
                        <a:rPr lang="en-US" sz="600"/>
                        <a:t>Annual Service Fee: 0.5% of asset value = $675 Million in total service revenue.</a:t>
                      </a:r>
                    </a:p>
                    <a:p>
                      <a:pPr algn="l"/>
                      <a:endParaRPr lang="en-US" sz="600"/>
                    </a:p>
                    <a:p>
                      <a:pPr algn="l"/>
                      <a:r>
                        <a:rPr lang="en-US" sz="600"/>
                        <a:t>Centaur's Royalty: At a dominant 5% rate, annual royalty income = $33.75 Million.</a:t>
                      </a:r>
                    </a:p>
                    <a:p>
                      <a:pPr algn="l"/>
                      <a:endParaRPr lang="en-US" sz="600"/>
                    </a:p>
                    <a:p>
                      <a:pPr algn="l"/>
                      <a:r>
                        <a:rPr lang="en-US" sz="600"/>
                        <a:t>Discount Rate: As the undisputed industry standard, the technology and execution risk plummet. The market risk is gone. We can now use a discount rate reflective of a stable, utility-like business. Let's use 15%.</a:t>
                      </a:r>
                    </a:p>
                    <a:p>
                      <a:pPr algn="l"/>
                      <a:endParaRPr lang="en-US" sz="600"/>
                    </a:p>
                    <a:p>
                      <a:pPr algn="l"/>
                      <a:r>
                        <a:rPr lang="en-US" sz="600"/>
                        <a:t>Valuation (Commercial): Capitalizing this perpetual stream of income: $33.75M / 0.15 = $225 Million.</a:t>
                      </a:r>
                      <a:endParaRPr lang="en-US" sz="600" dirty="0"/>
                    </a:p>
                  </a:txBody>
                  <a:tcPr marL="68580" marR="68580" marT="34290" marB="3429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600" dirty="0"/>
                        <a:t>Market Share: Not 20%, but 80-90%. As the standard, almost every commercial satellite operator in GEO must use this service to insure their assets and ensure orbital safety.</a:t>
                      </a:r>
                    </a:p>
                    <a:p>
                      <a:pPr algn="l"/>
                      <a:endParaRPr lang="en-US" sz="600" dirty="0"/>
                    </a:p>
                    <a:p>
                      <a:pPr algn="l"/>
                      <a:r>
                        <a:rPr lang="en-US" sz="600" dirty="0"/>
                        <a:t>Royalty Base: 450 satellites (90% of 500) * $300M asset value = $135 Billion in protected assets.</a:t>
                      </a:r>
                    </a:p>
                    <a:p>
                      <a:pPr algn="l"/>
                      <a:endParaRPr lang="en-US" sz="600" dirty="0"/>
                    </a:p>
                    <a:p>
                      <a:pPr algn="l"/>
                      <a:r>
                        <a:rPr lang="en-US" sz="600" dirty="0"/>
                        <a:t>Annual Service Fee: 0.5% of asset value = $675 Million in total service revenue.</a:t>
                      </a:r>
                    </a:p>
                    <a:p>
                      <a:pPr algn="l"/>
                      <a:endParaRPr lang="en-US" sz="600" dirty="0"/>
                    </a:p>
                    <a:p>
                      <a:pPr algn="l"/>
                      <a:r>
                        <a:rPr lang="en-US" sz="600" dirty="0"/>
                        <a:t>Centaur's Royalty: At a dominant 5% rate, annual royalty income = $33.75 Million.</a:t>
                      </a:r>
                    </a:p>
                    <a:p>
                      <a:pPr algn="l"/>
                      <a:endParaRPr lang="en-US" sz="600" dirty="0"/>
                    </a:p>
                    <a:p>
                      <a:pPr algn="l"/>
                      <a:r>
                        <a:rPr lang="en-US" sz="600" dirty="0"/>
                        <a:t>Discount Rate: As the undisputed industry standard, the technology and execution risk plummet. The market risk is gone. We can now use a discount rate reflective of a stable, utility-like business. Let's use 15%.</a:t>
                      </a:r>
                    </a:p>
                    <a:p>
                      <a:pPr algn="l"/>
                      <a:endParaRPr lang="en-US" sz="600" dirty="0"/>
                    </a:p>
                    <a:p>
                      <a:pPr algn="l"/>
                      <a:r>
                        <a:rPr lang="en-US" sz="600" dirty="0"/>
                        <a:t>Valuation (Commercial): Capitalizing this perpetual stream of income: $33.75M / 0.15 = $225 Million.</a:t>
                      </a:r>
                    </a:p>
                  </a:txBody>
                  <a:tcPr marL="68580" marR="68580" marT="34290" marB="3429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82631763"/>
                  </a:ext>
                </a:extLst>
              </a:tr>
            </a:tbl>
          </a:graphicData>
        </a:graphic>
      </p:graphicFrame>
      <p:sp>
        <p:nvSpPr>
          <p:cNvPr id="22" name="Rounded Rectangle 21"/>
          <p:cNvSpPr/>
          <p:nvPr/>
        </p:nvSpPr>
        <p:spPr>
          <a:xfrm>
            <a:off x="418251" y="1677610"/>
            <a:ext cx="2588896" cy="198329"/>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TextBox 22"/>
          <p:cNvSpPr txBox="1"/>
          <p:nvPr/>
        </p:nvSpPr>
        <p:spPr>
          <a:xfrm>
            <a:off x="457200" y="1677665"/>
            <a:ext cx="2588896" cy="161583"/>
          </a:xfrm>
          <a:prstGeom prst="rect">
            <a:avLst/>
          </a:prstGeom>
          <a:noFill/>
        </p:spPr>
        <p:txBody>
          <a:bodyPr wrap="square" lIns="0" tIns="0" rIns="0" bIns="0" rtlCol="0">
            <a:spAutoFit/>
          </a:bodyPr>
          <a:lstStyle/>
          <a:p>
            <a:r>
              <a:rPr lang="en-US" sz="1050" b="1" dirty="0">
                <a:solidFill>
                  <a:schemeClr val="bg1"/>
                </a:solidFill>
              </a:rPr>
              <a:t>Potential Government Defense Contracts</a:t>
            </a:r>
          </a:p>
        </p:txBody>
      </p:sp>
      <p:sp>
        <p:nvSpPr>
          <p:cNvPr id="25" name="Rounded Rectangle 24"/>
          <p:cNvSpPr/>
          <p:nvPr/>
        </p:nvSpPr>
        <p:spPr>
          <a:xfrm>
            <a:off x="409784" y="2646335"/>
            <a:ext cx="2597363" cy="198329"/>
          </a:xfrm>
          <a:prstGeom prst="roundRect">
            <a:avLst>
              <a:gd name="adj" fmla="val 721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TextBox 25"/>
          <p:cNvSpPr txBox="1"/>
          <p:nvPr/>
        </p:nvSpPr>
        <p:spPr>
          <a:xfrm>
            <a:off x="1043930" y="2664707"/>
            <a:ext cx="1963217" cy="161583"/>
          </a:xfrm>
          <a:prstGeom prst="rect">
            <a:avLst/>
          </a:prstGeom>
          <a:noFill/>
        </p:spPr>
        <p:txBody>
          <a:bodyPr wrap="square" lIns="0" tIns="0" rIns="0" bIns="0" rtlCol="0">
            <a:spAutoFit/>
          </a:bodyPr>
          <a:lstStyle/>
          <a:p>
            <a:r>
              <a:rPr lang="en-US" sz="1050" b="1" dirty="0">
                <a:solidFill>
                  <a:schemeClr val="bg1"/>
                </a:solidFill>
              </a:rPr>
              <a:t>The Strategic Premium </a:t>
            </a:r>
          </a:p>
        </p:txBody>
      </p:sp>
      <p:sp>
        <p:nvSpPr>
          <p:cNvPr id="5" name="Title 4">
            <a:extLst>
              <a:ext uri="{FF2B5EF4-FFF2-40B4-BE49-F238E27FC236}">
                <a16:creationId xmlns:a16="http://schemas.microsoft.com/office/drawing/2014/main" id="{874C69B7-5CFF-48E9-9E84-C0B0CC61A110}"/>
              </a:ext>
            </a:extLst>
          </p:cNvPr>
          <p:cNvSpPr>
            <a:spLocks noGrp="1"/>
          </p:cNvSpPr>
          <p:nvPr>
            <p:ph type="title"/>
          </p:nvPr>
        </p:nvSpPr>
        <p:spPr>
          <a:xfrm>
            <a:off x="3374936" y="46638"/>
            <a:ext cx="5397104" cy="687153"/>
          </a:xfrm>
        </p:spPr>
        <p:txBody>
          <a:bodyPr/>
          <a:lstStyle/>
          <a:p>
            <a:r>
              <a:rPr lang="en-US" b="1" dirty="0"/>
              <a:t>Valuation Framework: Centaur Space</a:t>
            </a:r>
            <a:br>
              <a:rPr lang="en-US" b="1" dirty="0"/>
            </a:br>
            <a:r>
              <a:rPr lang="en-US" sz="1200" dirty="0"/>
              <a:t>De facto </a:t>
            </a:r>
            <a:r>
              <a:rPr lang="en-US" sz="1200" i="1" dirty="0"/>
              <a:t>Industry Standard &amp; Critical National Security </a:t>
            </a:r>
            <a:r>
              <a:rPr lang="en-US" sz="1200" dirty="0"/>
              <a:t>Importance Basis</a:t>
            </a:r>
          </a:p>
        </p:txBody>
      </p:sp>
      <p:pic>
        <p:nvPicPr>
          <p:cNvPr id="6" name="Picture 5">
            <a:extLst>
              <a:ext uri="{FF2B5EF4-FFF2-40B4-BE49-F238E27FC236}">
                <a16:creationId xmlns:a16="http://schemas.microsoft.com/office/drawing/2014/main" id="{0B53CFA0-C3C3-8D2C-3D37-EF85C526B325}"/>
              </a:ext>
            </a:extLst>
          </p:cNvPr>
          <p:cNvPicPr>
            <a:picLocks noChangeAspect="1"/>
          </p:cNvPicPr>
          <p:nvPr/>
        </p:nvPicPr>
        <p:blipFill>
          <a:blip r:embed="rId2"/>
          <a:stretch>
            <a:fillRect/>
          </a:stretch>
        </p:blipFill>
        <p:spPr>
          <a:xfrm>
            <a:off x="3276600" y="3701885"/>
            <a:ext cx="3377351" cy="1254837"/>
          </a:xfrm>
          <a:prstGeom prst="rect">
            <a:avLst/>
          </a:prstGeom>
          <a:ln>
            <a:solidFill>
              <a:schemeClr val="tx1"/>
            </a:solidFill>
          </a:ln>
        </p:spPr>
      </p:pic>
      <p:pic>
        <p:nvPicPr>
          <p:cNvPr id="7" name="Picture 6">
            <a:extLst>
              <a:ext uri="{FF2B5EF4-FFF2-40B4-BE49-F238E27FC236}">
                <a16:creationId xmlns:a16="http://schemas.microsoft.com/office/drawing/2014/main" id="{F4EE5C59-E579-75EC-3CE3-B2035FF9AC0F}"/>
              </a:ext>
            </a:extLst>
          </p:cNvPr>
          <p:cNvPicPr>
            <a:picLocks noChangeAspect="1"/>
          </p:cNvPicPr>
          <p:nvPr/>
        </p:nvPicPr>
        <p:blipFill>
          <a:blip r:embed="rId3"/>
          <a:stretch>
            <a:fillRect/>
          </a:stretch>
        </p:blipFill>
        <p:spPr>
          <a:xfrm>
            <a:off x="8122780" y="4228601"/>
            <a:ext cx="649260" cy="630441"/>
          </a:xfrm>
          <a:prstGeom prst="rect">
            <a:avLst/>
          </a:prstGeom>
        </p:spPr>
      </p:pic>
      <p:pic>
        <p:nvPicPr>
          <p:cNvPr id="11" name="Picture 10">
            <a:extLst>
              <a:ext uri="{FF2B5EF4-FFF2-40B4-BE49-F238E27FC236}">
                <a16:creationId xmlns:a16="http://schemas.microsoft.com/office/drawing/2014/main" id="{EAF48131-0913-6616-31B7-96024A1D1DAF}"/>
              </a:ext>
            </a:extLst>
          </p:cNvPr>
          <p:cNvPicPr>
            <a:picLocks noChangeAspect="1"/>
          </p:cNvPicPr>
          <p:nvPr/>
        </p:nvPicPr>
        <p:blipFill>
          <a:blip r:embed="rId4"/>
          <a:stretch>
            <a:fillRect/>
          </a:stretch>
        </p:blipFill>
        <p:spPr>
          <a:xfrm>
            <a:off x="6819449" y="3729729"/>
            <a:ext cx="2095951" cy="314776"/>
          </a:xfrm>
          <a:prstGeom prst="rect">
            <a:avLst/>
          </a:prstGeom>
          <a:ln>
            <a:noFill/>
          </a:ln>
        </p:spPr>
      </p:pic>
      <p:pic>
        <p:nvPicPr>
          <p:cNvPr id="12" name="Picture 2">
            <a:extLst>
              <a:ext uri="{FF2B5EF4-FFF2-40B4-BE49-F238E27FC236}">
                <a16:creationId xmlns:a16="http://schemas.microsoft.com/office/drawing/2014/main" id="{4228600E-9764-524D-F7CA-A559E255D86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341453">
            <a:off x="6987250" y="4449069"/>
            <a:ext cx="2271056" cy="728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4693066"/>
      </p:ext>
    </p:extLst>
  </p:cSld>
  <p:clrMapOvr>
    <a:masterClrMapping/>
  </p:clrMapOvr>
</p:sld>
</file>

<file path=ppt/theme/theme1.xml><?xml version="1.0" encoding="utf-8"?>
<a:theme xmlns:a="http://schemas.openxmlformats.org/drawingml/2006/main" name="Default Theme">
  <a:themeElements>
    <a:clrScheme name="Custom 3">
      <a:dk1>
        <a:sysClr val="windowText" lastClr="000000"/>
      </a:dk1>
      <a:lt1>
        <a:sysClr val="window" lastClr="FFFFFF"/>
      </a:lt1>
      <a:dk2>
        <a:srgbClr val="000000"/>
      </a:dk2>
      <a:lt2>
        <a:srgbClr val="F8F8F8"/>
      </a:lt2>
      <a:accent1>
        <a:srgbClr val="3469DF"/>
      </a:accent1>
      <a:accent2>
        <a:srgbClr val="FFA406"/>
      </a:accent2>
      <a:accent3>
        <a:srgbClr val="F50C6B"/>
      </a:accent3>
      <a:accent4>
        <a:srgbClr val="A457B6"/>
      </a:accent4>
      <a:accent5>
        <a:srgbClr val="1C49AF"/>
      </a:accent5>
      <a:accent6>
        <a:srgbClr val="7E3B8E"/>
      </a:accent6>
      <a:hlink>
        <a:srgbClr val="5F5F5F"/>
      </a:hlink>
      <a:folHlink>
        <a:srgbClr val="919191"/>
      </a:folHlink>
    </a:clrScheme>
    <a:fontScheme name="Custom 89">
      <a:majorFont>
        <a:latin typeface="Roboto"/>
        <a:ea typeface=""/>
        <a:cs typeface="Roboto"/>
      </a:majorFont>
      <a:minorFont>
        <a:latin typeface="Roboto"/>
        <a:ea typeface=""/>
        <a:cs typeface="Roboto"/>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70352</TotalTime>
  <Words>1984</Words>
  <Application>Microsoft Office PowerPoint</Application>
  <PresentationFormat>On-screen Show (16:9)</PresentationFormat>
  <Paragraphs>151</Paragraphs>
  <Slides>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quote-cjk-patch</vt:lpstr>
      <vt:lpstr>Roboto</vt:lpstr>
      <vt:lpstr>Default Theme</vt:lpstr>
      <vt:lpstr>Centaur Space:  Preliminary Finance Strategy</vt:lpstr>
      <vt:lpstr>Preliminary Budget:  300 M USD                              </vt:lpstr>
      <vt:lpstr>Valuation Framework: Centaur Space De facto Industry Standard &amp; Critical National Security Importance Basis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High Tech</dc:creator>
  <cp:lastModifiedBy>Terry Easley</cp:lastModifiedBy>
  <cp:revision>4055</cp:revision>
  <dcterms:created xsi:type="dcterms:W3CDTF">2015-09-08T18:46:55Z</dcterms:created>
  <dcterms:modified xsi:type="dcterms:W3CDTF">2025-08-20T00:16:01Z</dcterms:modified>
</cp:coreProperties>
</file>